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673" y="1246652"/>
            <a:ext cx="6815669" cy="1856483"/>
          </a:xfrm>
        </p:spPr>
        <p:txBody>
          <a:bodyPr/>
          <a:lstStyle/>
          <a:p>
            <a:r>
              <a:rPr lang="fa-IR" sz="2400" dirty="0" smtClean="0"/>
              <a:t>اعمال جراحی مجاز در مراکز جراحی محدود</a:t>
            </a: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1800" dirty="0" smtClean="0"/>
              <a:t/>
            </a:r>
            <a:br>
              <a:rPr lang="fa-IR" sz="1800" dirty="0" smtClean="0"/>
            </a:br>
            <a:r>
              <a:rPr lang="fa-IR" sz="1800" dirty="0" smtClean="0"/>
              <a:t>گردآورنده: خانم اصغری</a:t>
            </a:r>
            <a:br>
              <a:rPr lang="fa-IR" sz="1800" dirty="0" smtClean="0"/>
            </a:br>
            <a:r>
              <a:rPr lang="fa-IR" sz="1800" dirty="0" smtClean="0"/>
              <a:t>کارشناس نظارت مراکز جراحی محدود و سرپایی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گرگگگ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8" y="3568699"/>
            <a:ext cx="347918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68" y="1850329"/>
            <a:ext cx="1371599" cy="12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fa-IR" dirty="0" smtClean="0"/>
              <a:t>اعمال جراحی مجاز در دستگاه گوارش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8910"/>
            <a:ext cx="9601196" cy="3783724"/>
          </a:xfrm>
        </p:spPr>
        <p:txBody>
          <a:bodyPr>
            <a:normAutofit fontScale="40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تخریب ضایعه کام یا زبان کوچک (حرارتی، کرایو یا شیمیایی)                                                              17- رزکسیون لب کمتر از یک چهارم- بدون بازسازی</a:t>
            </a:r>
          </a:p>
          <a:p>
            <a:pPr marL="0" indent="0" algn="r" rtl="1">
              <a:buNone/>
            </a:pPr>
            <a:r>
              <a:rPr lang="fa-IR" dirty="0" smtClean="0"/>
              <a:t>2- ترمیم بریدگی کام                                                                                                                         18- ترمیم پلاستیک لب شکری- یک طرفه یا دوطرفه، اولیه یا ثانویه</a:t>
            </a:r>
          </a:p>
          <a:p>
            <a:pPr marL="0" indent="0" algn="r" rtl="1">
              <a:buNone/>
            </a:pPr>
            <a:r>
              <a:rPr lang="fa-IR" dirty="0" smtClean="0"/>
              <a:t>3- ترمیم فیستول نازولابیال، فیستول بزاقی                                                                                             19- درناژ آبسه بناگوشی</a:t>
            </a:r>
          </a:p>
          <a:p>
            <a:pPr marL="0" indent="0" algn="r" rtl="1">
              <a:buNone/>
            </a:pPr>
            <a:r>
              <a:rPr lang="fa-IR" dirty="0" smtClean="0"/>
              <a:t>4- ایجاد فیستول برای کیست بزاقی زیرزبانی (رانولا) ساده یا با پروتز                                                         20- برداشتن جسم خارجی فرورفته در وستیبول دهان</a:t>
            </a:r>
          </a:p>
          <a:p>
            <a:pPr marL="0" indent="0" algn="r" rtl="1">
              <a:buNone/>
            </a:pPr>
            <a:r>
              <a:rPr lang="fa-IR" dirty="0" smtClean="0"/>
              <a:t>5- سیالولیتوتومیغده تحت فکی، تحت زبانی یا بناگوشی داخل و خارج دهانی                                                   21- انسیزیون فرنولوم لب</a:t>
            </a:r>
          </a:p>
          <a:p>
            <a:pPr marL="0" indent="0" algn="r" rtl="1">
              <a:buNone/>
            </a:pPr>
            <a:r>
              <a:rPr lang="fa-IR" dirty="0" smtClean="0"/>
              <a:t>6- نمونه برداری سوزنی و انسیزیونال غده بزاقی                                                                                    22- نمونه برداری از وستیبول دهان، زبان، کف دهان</a:t>
            </a:r>
          </a:p>
          <a:p>
            <a:pPr marL="0" indent="0" algn="r" rtl="1">
              <a:buNone/>
            </a:pPr>
            <a:r>
              <a:rPr lang="fa-IR" dirty="0" smtClean="0"/>
              <a:t>7- بستن مجرای بزاقی از داخل دهان                                                                                                    23- اکسیزیون ضایعه در دهان (مخاطی- زیرمخاطی، عضلانی)</a:t>
            </a:r>
          </a:p>
          <a:p>
            <a:pPr marL="0" indent="0" algn="r" rtl="1">
              <a:buNone/>
            </a:pPr>
            <a:r>
              <a:rPr lang="fa-IR" dirty="0" smtClean="0"/>
              <a:t>8- اکسیزیون یا مارسوپیالیزاسیون کیست بزاقی زیر زبانی                                                                         24- اکسیزیون مخاط به عنوان دهنده پیوند</a:t>
            </a:r>
          </a:p>
          <a:p>
            <a:pPr marL="0" indent="0" algn="r" rtl="1">
              <a:buNone/>
            </a:pPr>
            <a:r>
              <a:rPr lang="fa-IR" dirty="0" smtClean="0"/>
              <a:t>9- اکسیزیون تومور یا غده بناگوشی در لوب سطحی با یا بدون دیسکسیون عصب                                            25- ترمیم جراحات دهان</a:t>
            </a:r>
          </a:p>
          <a:p>
            <a:pPr marL="0" indent="0" algn="r" rtl="1">
              <a:buNone/>
            </a:pPr>
            <a:r>
              <a:rPr lang="fa-IR" dirty="0" smtClean="0"/>
              <a:t>10- برداشتن غدد ساب مندیبل و ساب موکوس و ساب لینگوال                                                                    26- انسیزیون و درناژ آبسه خارج دهانی- کیست یا هماتوم کف دهان، زیر چانه، تحت فکی، ماستر</a:t>
            </a:r>
          </a:p>
          <a:p>
            <a:pPr marL="0" indent="0" algn="r" rtl="1">
              <a:buNone/>
            </a:pPr>
            <a:r>
              <a:rPr lang="fa-IR" dirty="0" smtClean="0"/>
              <a:t>11- دیلاتاسیون و کاتتریزاسیون مجرای بزاقی                                                                                        27- برداشتن اگزوستوز کام سخت</a:t>
            </a:r>
          </a:p>
          <a:p>
            <a:pPr marL="0" indent="0" algn="r" rtl="1">
              <a:buNone/>
            </a:pPr>
            <a:r>
              <a:rPr lang="fa-IR" dirty="0" smtClean="0"/>
              <a:t>12- درناژآبسه بناگوشی                                                                                                                    28- ترمیم دهانی- فکی</a:t>
            </a:r>
          </a:p>
          <a:p>
            <a:pPr marL="0" indent="0" algn="r" rtl="1">
              <a:buNone/>
            </a:pPr>
            <a:r>
              <a:rPr lang="fa-IR" dirty="0" smtClean="0"/>
              <a:t>13- کنترل خونریزی دهانی- حلقی ساده                                                                                                29- ترمیم اورونازال</a:t>
            </a:r>
          </a:p>
          <a:p>
            <a:pPr marL="0" indent="0" algn="r" rtl="1">
              <a:buNone/>
            </a:pPr>
            <a:r>
              <a:rPr lang="fa-IR" dirty="0" smtClean="0"/>
              <a:t>14- نمونه برداری لب                                                                                                                      30- کلیه اعمال جراحی دهانی</a:t>
            </a:r>
          </a:p>
          <a:p>
            <a:pPr marL="0" indent="0" algn="r" rtl="1">
              <a:buNone/>
            </a:pPr>
            <a:r>
              <a:rPr lang="fa-IR" dirty="0" smtClean="0"/>
              <a:t>15- برداشتن ورمیلیون با جلو کشیدن مخاط                                                                                           31- آلوئولوپلاستی</a:t>
            </a:r>
          </a:p>
          <a:p>
            <a:pPr marL="0" indent="0" algn="r" rtl="1">
              <a:buNone/>
            </a:pPr>
            <a:r>
              <a:rPr lang="fa-IR" dirty="0" smtClean="0"/>
              <a:t>16- بازسازی و ترمیم لب، ورمیلیون لب                                                                                               32- کلیه اعمال جراحی دندان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85" y="728133"/>
            <a:ext cx="1335823" cy="12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7890"/>
            <a:ext cx="9601196" cy="3804744"/>
          </a:xfrm>
        </p:spPr>
        <p:txBody>
          <a:bodyPr>
            <a:normAutofit fontScale="40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33- بایمکس                                                                                                                                  49- کولونوسکوپی</a:t>
            </a:r>
          </a:p>
          <a:p>
            <a:pPr marL="0" indent="0" algn="r" rtl="1">
              <a:buNone/>
            </a:pPr>
            <a:r>
              <a:rPr lang="fa-IR" dirty="0" smtClean="0"/>
              <a:t>34- ژینوپلاستی                                                                                                                             50- برداشتن پولیپ کولون از طریق کولونوسکوپی</a:t>
            </a:r>
          </a:p>
          <a:p>
            <a:pPr marL="0" indent="0" algn="r" rtl="1">
              <a:buNone/>
            </a:pPr>
            <a:r>
              <a:rPr lang="fa-IR" dirty="0" smtClean="0"/>
              <a:t>35- اکسیزیون ضایعه زبانی بدون ترمیم                                                                                              51- پروکتوسیگموئیدوسکوپی:</a:t>
            </a:r>
          </a:p>
          <a:p>
            <a:pPr marL="0" indent="0" algn="r" rtl="1">
              <a:buNone/>
            </a:pPr>
            <a:r>
              <a:rPr lang="fa-IR" dirty="0" smtClean="0"/>
              <a:t>36- بخیه کردن زبان به لب برای میکروگناسیا                                                                                            -با نمونه برداری</a:t>
            </a:r>
          </a:p>
          <a:p>
            <a:pPr marL="0" indent="0" algn="r" rtl="1">
              <a:buNone/>
            </a:pPr>
            <a:r>
              <a:rPr lang="fa-IR" dirty="0" smtClean="0"/>
              <a:t>37- فرنولوپلاستی                                                                                                                                -با درآوردن جسم خارجی</a:t>
            </a:r>
          </a:p>
          <a:p>
            <a:pPr marL="0" indent="0" algn="r" rtl="1">
              <a:buNone/>
            </a:pPr>
            <a:r>
              <a:rPr lang="fa-IR" dirty="0" smtClean="0"/>
              <a:t>38- نمونه برداری- اکسیزیون ضایعه کام                                                                                                  -با در آوردن پولیپ یا پاپیلوما</a:t>
            </a:r>
          </a:p>
          <a:p>
            <a:pPr marL="0" indent="0" algn="r" rtl="1">
              <a:buNone/>
            </a:pPr>
            <a:r>
              <a:rPr lang="fa-IR" dirty="0" smtClean="0"/>
              <a:t>39- یوولکتومی- اکسیزیون ضایعه زبان </a:t>
            </a:r>
            <a:r>
              <a:rPr lang="fa-IR" sz="3400" dirty="0" smtClean="0"/>
              <a:t>کوچک                                                          </a:t>
            </a:r>
            <a:r>
              <a:rPr lang="fa-IR" sz="3400" b="1" dirty="0" smtClean="0"/>
              <a:t>مقعد</a:t>
            </a:r>
            <a:r>
              <a:rPr lang="fa-IR" sz="3400" dirty="0" smtClean="0"/>
              <a:t> </a:t>
            </a:r>
          </a:p>
          <a:p>
            <a:pPr marL="0" indent="0" algn="r" rtl="1">
              <a:buNone/>
            </a:pPr>
            <a:r>
              <a:rPr lang="fa-IR" dirty="0" smtClean="0"/>
              <a:t>40- پالاتوفارنگوپلاستی                                                                                                                   1- جااندازی پرولاپس مقعد</a:t>
            </a:r>
          </a:p>
          <a:p>
            <a:pPr marL="0" indent="0" algn="r" rtl="1">
              <a:buNone/>
            </a:pPr>
            <a:r>
              <a:rPr lang="fa-IR" dirty="0" smtClean="0"/>
              <a:t>41- درناژ آبسه پری تونسیلار                                                                                                           2- بیوپسی رکتوم</a:t>
            </a:r>
          </a:p>
          <a:p>
            <a:pPr marL="0" indent="0" algn="r" rtl="1">
              <a:buNone/>
            </a:pPr>
            <a:r>
              <a:rPr lang="fa-IR" dirty="0" smtClean="0"/>
              <a:t>42- برداشت جسم خارجی از حلق                                                                                                      3- دیلاتاسیون مقعد و اسفنکتر آن زیر بیهوشی عمومی یا بیحسی</a:t>
            </a:r>
          </a:p>
          <a:p>
            <a:pPr marL="0" indent="0" algn="r" rtl="1">
              <a:buNone/>
            </a:pPr>
            <a:r>
              <a:rPr lang="fa-IR" dirty="0" smtClean="0"/>
              <a:t>43- اکسیزیون تکمه های لوزه ای                                                                                                      4- در آوردن تجمع مدفوع یا جسم خارجی زیر بیهوشی</a:t>
            </a:r>
            <a:endParaRPr lang="fa-IR" b="1" dirty="0" smtClean="0"/>
          </a:p>
          <a:p>
            <a:pPr marL="0" indent="0" algn="r" rtl="1">
              <a:buNone/>
            </a:pPr>
            <a:r>
              <a:rPr lang="fa-IR" dirty="0" smtClean="0"/>
              <a:t>44- بخیه حلق برای زخم یا صدمه                                                                                                      5- انوپلاستی از نوع پایین </a:t>
            </a:r>
          </a:p>
          <a:p>
            <a:pPr marL="0" indent="0" algn="r" rtl="1">
              <a:buNone/>
            </a:pPr>
            <a:r>
              <a:rPr lang="fa-IR" dirty="0" smtClean="0"/>
              <a:t>45- فارنگوستومی خارجی برای تغذیه                                                                                                 6- درمان فیستول:</a:t>
            </a:r>
          </a:p>
          <a:p>
            <a:pPr marL="0" indent="0" algn="r" rtl="1">
              <a:buNone/>
            </a:pPr>
            <a:r>
              <a:rPr lang="fa-IR" dirty="0" smtClean="0"/>
              <a:t>46-تعبیه و تعویض لوله گاستروستومی از راه پوست                                                                                  -برداشت ستون، همراه جدا کردن لبه های بافتی</a:t>
            </a:r>
          </a:p>
          <a:p>
            <a:pPr marL="0" indent="0" algn="r" rtl="1">
              <a:buNone/>
            </a:pPr>
            <a:r>
              <a:rPr lang="fa-IR" dirty="0" smtClean="0"/>
              <a:t>47- برداشتن ضایعات اطراف آنوس، کندیلوما و غیره                                                                                 -فیستول آنال</a:t>
            </a:r>
          </a:p>
          <a:p>
            <a:pPr marL="0" indent="0" algn="r" rtl="1">
              <a:buNone/>
            </a:pPr>
            <a:r>
              <a:rPr lang="fa-IR" dirty="0" smtClean="0"/>
              <a:t>48- آندوسکوپی                                                                                                                                 -فیستولوتومی زیر جلدی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84" y="982132"/>
            <a:ext cx="4834758" cy="130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54" y="982132"/>
            <a:ext cx="1261943" cy="11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94" y="953037"/>
            <a:ext cx="9601196" cy="13038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994" y="2417379"/>
            <a:ext cx="9601196" cy="3794235"/>
          </a:xfrm>
        </p:spPr>
        <p:txBody>
          <a:bodyPr>
            <a:normAutofit fontScale="40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7- انسیزیون و درناژ آبسه ایسکیورکتال و یا پری رکتال</a:t>
            </a:r>
            <a:r>
              <a:rPr lang="en-US" dirty="0" smtClean="0"/>
              <a:t>                                </a:t>
            </a:r>
            <a:r>
              <a:rPr lang="fa-IR" dirty="0" smtClean="0"/>
              <a:t>                                                   14- ضایعات اطراف آنوس</a:t>
            </a:r>
          </a:p>
          <a:p>
            <a:pPr marL="0" indent="0" algn="r" rtl="1">
              <a:buNone/>
            </a:pPr>
            <a:r>
              <a:rPr lang="fa-IR" dirty="0" smtClean="0"/>
              <a:t>8- انسیزیون و درناژ آبسه داخل جداری، داخل عضلانی و یا زیر مخاطی از راه مقعد زیر بیهوشی                             15- فتق اینگواینال، با یا بدون هیدروسلکتومی</a:t>
            </a:r>
          </a:p>
          <a:p>
            <a:pPr marL="0" indent="0" algn="r" rtl="1">
              <a:buNone/>
            </a:pPr>
            <a:r>
              <a:rPr lang="fa-IR" dirty="0" smtClean="0"/>
              <a:t>9- انسیزیون و درناژ آبسه پری آنال سطحی                                                                                                   16- فتق فمورال، با انسزیون کشاله ران</a:t>
            </a:r>
          </a:p>
          <a:p>
            <a:pPr marL="0" indent="0" algn="r" rtl="1">
              <a:buNone/>
            </a:pPr>
            <a:r>
              <a:rPr lang="fa-IR" dirty="0" smtClean="0"/>
              <a:t>10- اسفنکتروتومی آنال، قطع اسفنکتر آنال                                                                                                    17- فتق اپی گاستریک ساده</a:t>
            </a:r>
          </a:p>
          <a:p>
            <a:pPr marL="0" indent="0" algn="r" rtl="1">
              <a:buNone/>
            </a:pPr>
            <a:r>
              <a:rPr lang="fa-IR" dirty="0" smtClean="0"/>
              <a:t>11- درمان فیشر:                                                                                                                                     18- ترمیم فتق نافی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-فیشرکتومی با یا بدون اسفنکتروتومی                                                                                                      19- عمل کالدول یا آنترستومی یا باز کردن آنتروم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-کریپتکتومی مقعد                                                                                                                               20- ابدومینوپلاستی به شرط </a:t>
            </a:r>
            <a:r>
              <a:rPr lang="en-US" dirty="0" smtClean="0"/>
              <a:t>BMI</a:t>
            </a:r>
            <a:r>
              <a:rPr lang="fa-IR" dirty="0" smtClean="0"/>
              <a:t> کمتر از 30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-پاپیلکتومی یا اکسیزیون تکمه منفرد                                                                                                        21- لیپوساکشن حداکثر 5 لیتر</a:t>
            </a:r>
          </a:p>
          <a:p>
            <a:pPr marL="0" indent="0" algn="r" rtl="1">
              <a:buNone/>
            </a:pPr>
            <a:r>
              <a:rPr lang="fa-IR" dirty="0" smtClean="0"/>
              <a:t>12- هموروئید: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-هموروئیدکتومی، از طریق لیگاتور ساده (حلقه کشی) خارجی و یا پایلهای متعدد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-انسیزیون هموروئید ترومبوزه خارجی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-هموروئیدکتومی داخل و خارجی، ساده</a:t>
            </a:r>
          </a:p>
          <a:p>
            <a:pPr marL="0" indent="0" algn="r" rtl="1">
              <a:buNone/>
            </a:pPr>
            <a:r>
              <a:rPr lang="fa-IR" dirty="0" smtClean="0"/>
              <a:t>13- لیگاتور کردن هموروئید- داخلی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-همراه با فیشرکتومی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-هموروئید ترومبوزه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-تزریق محلولهای اسکلروزان به داخل هموروئید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3" y="662152"/>
            <a:ext cx="5686097" cy="175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83" y="1047821"/>
            <a:ext cx="1546107" cy="111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fa-IR" dirty="0" smtClean="0"/>
              <a:t>اعمال جراحی مجاز در دستگاه تنفسی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6869"/>
            <a:ext cx="9601196" cy="3836276"/>
          </a:xfrm>
        </p:spPr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کلیه اعمال جرااحی میکروسرجری حنجره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 جراحی های روی طنابهای صوتی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 پولیپ حنجره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 بیوپسی حنجره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 ندول حنجره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 لیزر حنجره</a:t>
            </a:r>
          </a:p>
          <a:p>
            <a:pPr marL="0" indent="0" algn="r" rtl="1">
              <a:buNone/>
            </a:pPr>
            <a:r>
              <a:rPr lang="fa-IR" dirty="0" smtClean="0"/>
              <a:t>2- نمونه برداری اوروفارنکس- هیپوفارنکس- نازوفارنکس</a:t>
            </a:r>
          </a:p>
          <a:p>
            <a:pPr marL="0" indent="0" algn="r" rtl="1">
              <a:buNone/>
            </a:pPr>
            <a:r>
              <a:rPr lang="fa-IR" dirty="0" smtClean="0"/>
              <a:t>3- اکسیزیون کیست یا زائده چین برونشیال</a:t>
            </a:r>
          </a:p>
          <a:p>
            <a:pPr marL="0" indent="0" algn="r" rtl="1">
              <a:buNone/>
            </a:pPr>
            <a:r>
              <a:rPr lang="fa-IR" dirty="0" smtClean="0"/>
              <a:t>4- تونسیلکتومی و آدنوئیدکتومی</a:t>
            </a:r>
          </a:p>
          <a:p>
            <a:pPr marL="0" indent="0" algn="r" rtl="1">
              <a:buNone/>
            </a:pPr>
            <a:r>
              <a:rPr lang="fa-IR" dirty="0" smtClean="0"/>
              <a:t>5- کنترل خونریزی نازوفارنکس</a:t>
            </a:r>
          </a:p>
          <a:p>
            <a:pPr marL="0" indent="0" algn="r" rtl="1">
              <a:buNone/>
            </a:pPr>
            <a:r>
              <a:rPr lang="fa-IR" dirty="0" smtClean="0"/>
              <a:t>6-کنترل خونریزی نازوفارنکس</a:t>
            </a:r>
          </a:p>
          <a:p>
            <a:pPr marL="0" indent="0" algn="r" rtl="1">
              <a:buNone/>
            </a:pPr>
            <a:r>
              <a:rPr lang="fa-IR" dirty="0" smtClean="0"/>
              <a:t>7- آندوسکوپی اسفنوئید: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تشخیصی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با اسفنوئیدوتومی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با برداشتن مخاط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2" y="2406869"/>
            <a:ext cx="4211959" cy="37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643" y="735979"/>
            <a:ext cx="1536545" cy="12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9421"/>
            <a:ext cx="9601196" cy="3762703"/>
          </a:xfrm>
        </p:spPr>
        <p:txBody>
          <a:bodyPr>
            <a:normAutofit fontScale="40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8- لارنگوسکوپی غیر مستقیم :                                                                                                           18-بازسازی عملکردی داخل بینی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با بیوپسی                                                                                                                                19- کوتریزاسیون توربینت ها یک طرفه یا دو طرفه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با برداشتن جسم خارجی                                                                                                              20- کرایوسرجری توربینت ها یک طرفه یا دو طرفه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با اکسیزیون ضایعه                                                                                                                   21- کنترل خونریزی قدامی بینی، یک طرفه یا دوطرفه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با تزریق طنابهای صوتی                                                                                                            22- نمونه برداری- اکسیزیون تومور خوش خیم زیرجلدی، عمقی، زیر فاشیا یا داخل عضله در گردن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متد میکروسرجری                                                                                                                    23- درناژ آبسه یا هماتوم بینی- تیغه بینی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با استروبوسکوپی                                                                                                                     24- نمونه برداری بافت نرم داخل بینی</a:t>
            </a:r>
          </a:p>
          <a:p>
            <a:pPr marL="0" indent="0" algn="r" rtl="1">
              <a:buNone/>
            </a:pPr>
            <a:r>
              <a:rPr lang="fa-IR" dirty="0" smtClean="0"/>
              <a:t>9- با ریکتومی ناقص یا کامی                                                                                                            25- اکسیزیون ضایعه داخل بینی از داخل و خارج</a:t>
            </a:r>
          </a:p>
          <a:p>
            <a:pPr marL="0" indent="0" algn="r" rtl="1">
              <a:buNone/>
            </a:pPr>
            <a:r>
              <a:rPr lang="fa-IR" dirty="0" smtClean="0"/>
              <a:t>10- رینوپلاستی                                                                                                                             26- اکسیزیون کیست درموئید ساده- شکل پوستی و زیرپوستیف5 زیر استخوان یا غضروف</a:t>
            </a:r>
          </a:p>
          <a:p>
            <a:pPr marL="0" indent="0" algn="r" rtl="1">
              <a:buNone/>
            </a:pPr>
            <a:r>
              <a:rPr lang="fa-IR" dirty="0" smtClean="0"/>
              <a:t>11- سپتورینوپلاستی                                                                                                                       27- اکسیزیون توربینت ها، ناقص یا کامل</a:t>
            </a:r>
          </a:p>
          <a:p>
            <a:pPr marL="0" indent="0" algn="r" rtl="1">
              <a:buNone/>
            </a:pPr>
            <a:r>
              <a:rPr lang="fa-IR" dirty="0" smtClean="0"/>
              <a:t>12- ترمیم آترزی کوان از داخل بینی                                                                                                  28- رزکسیون زیر مخاطی توربینت ها، ناقص یا کامل</a:t>
            </a:r>
          </a:p>
          <a:p>
            <a:pPr marL="0" indent="0" algn="r" rtl="1">
              <a:buNone/>
            </a:pPr>
            <a:r>
              <a:rPr lang="fa-IR" dirty="0" smtClean="0"/>
              <a:t>13- شکستگی توربینت های بینی                                                                                                       29- تزریق به توربینت ها</a:t>
            </a:r>
          </a:p>
          <a:p>
            <a:pPr marL="0" indent="0" algn="r" rtl="1">
              <a:buNone/>
            </a:pPr>
            <a:r>
              <a:rPr lang="fa-IR" dirty="0" smtClean="0"/>
              <a:t>14- برداشتن پولیپ ساده بینی                                                                                                           30- پروتز تیغه بینی</a:t>
            </a:r>
          </a:p>
          <a:p>
            <a:pPr marL="0" indent="0" algn="r" rtl="1">
              <a:buNone/>
            </a:pPr>
            <a:r>
              <a:rPr lang="fa-IR" dirty="0" smtClean="0"/>
              <a:t>15- اعمال غیر تومورال سینوس                                                                                                       31- برداشتن جسم خارجی داخل بینی</a:t>
            </a:r>
          </a:p>
          <a:p>
            <a:pPr marL="0" indent="0" algn="r" rtl="1">
              <a:buNone/>
            </a:pPr>
            <a:r>
              <a:rPr lang="fa-IR" dirty="0" smtClean="0"/>
              <a:t>16- آنتروستومی بصورت باز یا آندوسکوپیک                                                                                      32- آزاد کردن چسبندگی داخل بینی</a:t>
            </a:r>
          </a:p>
          <a:p>
            <a:pPr marL="0" indent="0" algn="r" rtl="1">
              <a:buNone/>
            </a:pPr>
            <a:r>
              <a:rPr lang="fa-IR" dirty="0" smtClean="0"/>
              <a:t>17- درمانشکستگی باز یا بسته هیوئید                                                                                                 33- شستشوی سینوس ماگزیلا- باز کردن سینوس ماگزیلا- برداشتن اتموئید از داخل یا خارج بینی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93" y="898635"/>
            <a:ext cx="7451836" cy="138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200" y="898635"/>
            <a:ext cx="1271240" cy="115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34- نازوفارنگوسکوپی</a:t>
            </a:r>
          </a:p>
          <a:p>
            <a:pPr marL="0" indent="0" algn="r" rtl="1">
              <a:buNone/>
            </a:pPr>
            <a:r>
              <a:rPr lang="fa-IR" dirty="0" smtClean="0"/>
              <a:t>35- آندوسکوپی بینی: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 - پولیپکتومی/ با اتموئیدکتومی ناقص یا کامل/ آنتروستومی ماگزیلر/ با خارج کردن اجسام خارجی</a:t>
            </a:r>
          </a:p>
          <a:p>
            <a:pPr marL="0" indent="0" algn="r" rtl="1">
              <a:buNone/>
            </a:pPr>
            <a:r>
              <a:rPr lang="fa-IR" dirty="0" smtClean="0"/>
              <a:t>36- آندوسکوپی سینوس ماگزیلار: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 - تشخیصی/ با خارج کردن جسم خارجی/ با برداشتن مخاط یا پولیپ/ با خارج کردن توده/ با اسفنوئیدکتومی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 - شکستگی بینی، باز یا بسته، با یا بدون جااندازی، ساده یا پیچیده، با یا بدون فیکساسیون استخوانی داخلی و یا خارجی</a:t>
            </a:r>
          </a:p>
          <a:p>
            <a:pPr marL="0" indent="0" algn="r" rtl="1">
              <a:buNone/>
            </a:pPr>
            <a:r>
              <a:rPr lang="fa-IR" dirty="0" smtClean="0"/>
              <a:t>37- درمان شکستگی نازواتموئید بدون فیکساسیون خارجی</a:t>
            </a:r>
          </a:p>
          <a:p>
            <a:pPr marL="0" indent="0" algn="r" rtl="1">
              <a:buNone/>
            </a:pPr>
            <a:r>
              <a:rPr lang="fa-IR" dirty="0" smtClean="0"/>
              <a:t>38- شکستگی ماندیبل با جااندازی بسته</a:t>
            </a:r>
          </a:p>
          <a:p>
            <a:pPr marL="0" indent="0" algn="r" rtl="1">
              <a:buNone/>
            </a:pPr>
            <a:r>
              <a:rPr lang="fa-IR" dirty="0" smtClean="0"/>
              <a:t>39- سوراخ کردن سینوس فرونتال – بصورت آندوسکوپی</a:t>
            </a:r>
          </a:p>
          <a:p>
            <a:pPr marL="0" indent="0" algn="r" rtl="1">
              <a:buNone/>
            </a:pPr>
            <a:endParaRPr lang="fa-IR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37" y="613684"/>
            <a:ext cx="4582511" cy="18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48" y="982132"/>
            <a:ext cx="1360449" cy="10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fa-IR" sz="3600" dirty="0" smtClean="0"/>
              <a:t>اعمال جراحی مجاز در دستگاه استخوانی عضلانی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8911"/>
            <a:ext cx="9601196" cy="3752192"/>
          </a:xfrm>
        </p:spPr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نصب پروتز صورت</a:t>
            </a:r>
          </a:p>
          <a:p>
            <a:pPr marL="0" indent="0" algn="r" rtl="1">
              <a:buNone/>
            </a:pPr>
            <a:r>
              <a:rPr lang="fa-IR" dirty="0" smtClean="0"/>
              <a:t>2- انواع پیوندهای محدود استخوانی و غضروفی</a:t>
            </a:r>
          </a:p>
          <a:p>
            <a:pPr marL="0" indent="0" algn="r" rtl="1">
              <a:buNone/>
            </a:pPr>
            <a:r>
              <a:rPr lang="fa-IR" dirty="0" smtClean="0"/>
              <a:t>3- </a:t>
            </a:r>
            <a:r>
              <a:rPr lang="en-US" dirty="0" smtClean="0"/>
              <a:t>Face Lift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4- اصلاح شکستگی های باز و بسته صورتبدون عارضه کرانیال(جمجمه) و صدمات و راه های هوایی که نیاز به تراکئوستومی دارد.</a:t>
            </a:r>
          </a:p>
          <a:p>
            <a:pPr marL="0" indent="0" algn="r" rtl="1">
              <a:buNone/>
            </a:pPr>
            <a:r>
              <a:rPr lang="fa-IR" dirty="0" smtClean="0"/>
              <a:t>5- شکستگی های محدود فک و صورت، به شرطی که: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الف- قاعده جمجمه درگیر نباشد.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ب- </a:t>
            </a:r>
            <a:r>
              <a:rPr lang="en-US" dirty="0" smtClean="0"/>
              <a:t>Multiple Trauma</a:t>
            </a:r>
            <a:r>
              <a:rPr lang="fa-IR" dirty="0" smtClean="0"/>
              <a:t> نباشد.</a:t>
            </a:r>
          </a:p>
          <a:p>
            <a:pPr marL="0" indent="0" algn="r" rtl="1">
              <a:buNone/>
            </a:pPr>
            <a:r>
              <a:rPr lang="fa-IR" dirty="0" smtClean="0"/>
              <a:t>6- جااندازی بسته قوس زایگوما</a:t>
            </a:r>
          </a:p>
          <a:p>
            <a:pPr marL="0" indent="0" algn="r" rtl="1">
              <a:buNone/>
            </a:pPr>
            <a:r>
              <a:rPr lang="fa-IR" dirty="0" smtClean="0"/>
              <a:t>7- جااندازی بسته یا پیچیده و یا جااندازی باز دررفتگی </a:t>
            </a:r>
            <a:r>
              <a:rPr lang="en-US" dirty="0" smtClean="0"/>
              <a:t>TMJ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8- ترمیم تاندون</a:t>
            </a:r>
          </a:p>
          <a:p>
            <a:pPr marL="0" indent="0" algn="r" rtl="1">
              <a:buNone/>
            </a:pPr>
            <a:r>
              <a:rPr lang="fa-IR" dirty="0" smtClean="0"/>
              <a:t>9-تومور فک بدون دیسکسیون گردن، به شرطی که: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الف- جزء تومورهای عروقی و خونریزی دهنده نباشد.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ب- تومور بدون تهاجم به راه هوایی نباشد.</a:t>
            </a: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478924"/>
            <a:ext cx="4632661" cy="272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52" y="683528"/>
            <a:ext cx="1447335" cy="137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1" y="2438401"/>
            <a:ext cx="9601196" cy="3794234"/>
          </a:xfrm>
        </p:spPr>
        <p:txBody>
          <a:bodyPr>
            <a:normAutofit fontScale="40000" lnSpcReduction="20000"/>
          </a:bodyPr>
          <a:lstStyle/>
          <a:p>
            <a:pPr marL="0" indent="0" algn="r" rtl="1">
              <a:buNone/>
            </a:pPr>
            <a:r>
              <a:rPr lang="fa-IR" b="1" dirty="0" smtClean="0"/>
              <a:t>انسیزیون و</a:t>
            </a:r>
            <a:r>
              <a:rPr lang="fa-IR" dirty="0" smtClean="0"/>
              <a:t> </a:t>
            </a:r>
            <a:r>
              <a:rPr lang="fa-IR" b="1" dirty="0" smtClean="0"/>
              <a:t>اکسیزیون</a:t>
            </a:r>
          </a:p>
          <a:p>
            <a:pPr marL="0" indent="0" algn="r" rtl="1">
              <a:buNone/>
            </a:pPr>
            <a:r>
              <a:rPr lang="fa-IR" dirty="0" smtClean="0"/>
              <a:t>1- نمونه برداری عضلانی، سطحی</a:t>
            </a:r>
          </a:p>
          <a:p>
            <a:pPr marL="0" indent="0" algn="r" rtl="1">
              <a:buNone/>
            </a:pPr>
            <a:r>
              <a:rPr lang="fa-IR" dirty="0" smtClean="0"/>
              <a:t>2- نمونه برداری سوزنی از عضله از طریق جلد</a:t>
            </a:r>
          </a:p>
          <a:p>
            <a:pPr marL="0" indent="0" algn="r" rtl="1">
              <a:buNone/>
            </a:pPr>
            <a:r>
              <a:rPr lang="fa-IR" dirty="0" smtClean="0"/>
              <a:t>3- نمونه برداری سوزنی از استخوان با تروکار، سطحی( مانند ایلیوم، زوائد شوکی)</a:t>
            </a:r>
          </a:p>
          <a:p>
            <a:pPr marL="0" indent="0" algn="r" rtl="1">
              <a:buNone/>
            </a:pPr>
            <a:r>
              <a:rPr lang="fa-IR" dirty="0" smtClean="0"/>
              <a:t>4- تزریق داخلی مجرای سینوس، درمانی یا تشخیصی(سینوگرام)</a:t>
            </a:r>
          </a:p>
          <a:p>
            <a:pPr marL="0" indent="0" algn="r" rtl="1">
              <a:buNone/>
            </a:pPr>
            <a:r>
              <a:rPr lang="fa-IR" dirty="0" smtClean="0"/>
              <a:t>5- خارج کردن جسم خارجی از عضله به شرط داشتن </a:t>
            </a:r>
            <a:r>
              <a:rPr lang="en-US" dirty="0" smtClean="0"/>
              <a:t>C-ARM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6- درآوردن اجسام خارجی از مچ یا آرنج به صورت باز</a:t>
            </a:r>
          </a:p>
          <a:p>
            <a:pPr marL="0" indent="0" algn="r" rtl="1">
              <a:buNone/>
            </a:pPr>
            <a:r>
              <a:rPr lang="fa-IR" dirty="0" smtClean="0"/>
              <a:t>7- تزریق داخل غلاف تاندون، لیگامان یا نقاط </a:t>
            </a:r>
            <a:r>
              <a:rPr lang="en-US" dirty="0" smtClean="0"/>
              <a:t>Tigger</a:t>
            </a:r>
          </a:p>
          <a:p>
            <a:pPr marL="0" indent="0" algn="r" rtl="1">
              <a:buNone/>
            </a:pPr>
            <a:r>
              <a:rPr lang="fa-IR" dirty="0" smtClean="0"/>
              <a:t>8- آرتروسنتز، آسپیراسیون یا تزریق مفاصل کوچک مانند انگشتان دست و پا</a:t>
            </a:r>
          </a:p>
          <a:p>
            <a:pPr marL="0" indent="0" algn="r" rtl="1">
              <a:buNone/>
            </a:pPr>
            <a:r>
              <a:rPr lang="fa-IR" dirty="0" smtClean="0"/>
              <a:t>9- تزریق مفصل یا بورس متوسط (ماندن مفصل فکی گیجگاهی، اکرومیون، کلاویکول، مچ دست یا پا، آرنج یا بورس اولکرانون)</a:t>
            </a:r>
          </a:p>
          <a:p>
            <a:pPr marL="0" indent="0" algn="r" rtl="1">
              <a:buNone/>
            </a:pPr>
            <a:r>
              <a:rPr lang="fa-IR" dirty="0" smtClean="0"/>
              <a:t>10- مفصل یا بورس بزرگ</a:t>
            </a:r>
          </a:p>
          <a:p>
            <a:pPr marL="0" indent="0" algn="r" rtl="1">
              <a:buNone/>
            </a:pPr>
            <a:r>
              <a:rPr lang="fa-IR" dirty="0" smtClean="0"/>
              <a:t>11- درمان کیست استخوان، تزریق و آسپیراسیون</a:t>
            </a:r>
          </a:p>
          <a:p>
            <a:pPr marL="0" indent="0" algn="r" rtl="1">
              <a:buNone/>
            </a:pPr>
            <a:r>
              <a:rPr lang="fa-IR" dirty="0" smtClean="0"/>
              <a:t>12- وارد کردن سیم یا </a:t>
            </a:r>
            <a:r>
              <a:rPr lang="en-US" dirty="0" smtClean="0"/>
              <a:t>Pin</a:t>
            </a:r>
            <a:r>
              <a:rPr lang="fa-IR" dirty="0" smtClean="0"/>
              <a:t> به منظور ترکشن استخوانی</a:t>
            </a:r>
          </a:p>
          <a:p>
            <a:pPr marL="0" indent="0" algn="r" rtl="1">
              <a:buNone/>
            </a:pPr>
            <a:r>
              <a:rPr lang="fa-IR" dirty="0" smtClean="0"/>
              <a:t>13- درآوردن سیم یا </a:t>
            </a:r>
            <a:r>
              <a:rPr lang="en-US" dirty="0" smtClean="0"/>
              <a:t>Pin</a:t>
            </a:r>
            <a:r>
              <a:rPr lang="fa-IR" dirty="0" smtClean="0"/>
              <a:t>، پیچ و پلاک یا نوار فلزی، میله، میخ یا پلیت سطحی یا عمیق</a:t>
            </a:r>
          </a:p>
          <a:p>
            <a:pPr marL="0" indent="0" algn="r" rtl="1">
              <a:buNone/>
            </a:pPr>
            <a:r>
              <a:rPr lang="fa-IR" dirty="0" smtClean="0"/>
              <a:t>14- مانیتور کردن فشار مایع مفصلی</a:t>
            </a:r>
          </a:p>
          <a:p>
            <a:pPr marL="0" indent="0" algn="r" rtl="1">
              <a:buNone/>
            </a:pPr>
            <a:r>
              <a:rPr lang="fa-IR" dirty="0" smtClean="0"/>
              <a:t>15- درناژ آبسه </a:t>
            </a:r>
            <a:endParaRPr lang="en-US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5" y="982132"/>
            <a:ext cx="4750675" cy="1228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35" y="982132"/>
            <a:ext cx="1628078" cy="13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/>
              <a:t>    شکستگی یا دررفتگی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399"/>
            <a:ext cx="9601196" cy="3762703"/>
          </a:xfrm>
        </p:spPr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fa-IR" b="1" dirty="0" smtClean="0"/>
              <a:t>شکستگی یا دررفتگی</a:t>
            </a:r>
          </a:p>
          <a:p>
            <a:pPr marL="0" indent="0" algn="r" rtl="1">
              <a:buNone/>
            </a:pPr>
            <a:r>
              <a:rPr lang="fa-IR" dirty="0" smtClean="0"/>
              <a:t>1- شکستگی های </a:t>
            </a:r>
            <a:r>
              <a:rPr lang="fa-IR" dirty="0"/>
              <a:t>بطور </a:t>
            </a:r>
            <a:r>
              <a:rPr lang="fa-IR" dirty="0" smtClean="0"/>
              <a:t>کلی: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شکستگی بسته یا باز کلاویکل بدون جااندازی یا جااندازی با دست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دررفتگی استرنوکلاویکولار بسته بدون جاانداختن یا جااندازی با دست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دررفتگی اکرومیوکلاویکلار بسته بدون جاانداختن، جااندازی با دستکاری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جااندازی بسته</a:t>
            </a:r>
          </a:p>
          <a:p>
            <a:pPr marL="0" indent="0" algn="r" rtl="1">
              <a:buNone/>
            </a:pPr>
            <a:r>
              <a:rPr lang="fa-IR" dirty="0" smtClean="0"/>
              <a:t>2- شکستگی بسته استخوان شانه بدون جااندازی: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جااندازی با دست/ باز، با بخیه بدون عارضه بافت نرم، جااندازی با دست/ شکستگی بسته توبروزیته بزرگ بدون جااندازی یا جااندازی با دست</a:t>
            </a:r>
          </a:p>
          <a:p>
            <a:pPr marL="0" indent="0" algn="r" rtl="1">
              <a:buNone/>
            </a:pPr>
            <a:r>
              <a:rPr lang="fa-IR" dirty="0" smtClean="0"/>
              <a:t>3- در رفتگی بسته شانه، جااندازی با دست با یا بدون بیهوشی: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باز، با بخیه بدون عارضه بافت نرم، جااندازی با دست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با شکستگی بسته توبروزیته بزرگ، جااندازی با دست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شکستگی گردن جراحی یا تشریحی بسته، جااندازی بسته</a:t>
            </a:r>
          </a:p>
          <a:p>
            <a:pPr marL="0" indent="0" algn="r" rtl="1">
              <a:buNone/>
            </a:pPr>
            <a:r>
              <a:rPr lang="fa-IR" dirty="0" smtClean="0"/>
              <a:t>4- دستکاری زیر بیهوشی: شامل استفاده از وسایل تثبیت کننده(موارد غیر از دررفتگی)</a:t>
            </a:r>
          </a:p>
          <a:p>
            <a:pPr marL="0" indent="0" algn="r" rtl="1">
              <a:buNone/>
            </a:pPr>
            <a:r>
              <a:rPr lang="fa-IR" dirty="0" smtClean="0"/>
              <a:t>5- بستن ثانویه زخم پس از برداشت اسکار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06" y="1115122"/>
            <a:ext cx="5218771" cy="1170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179" y="630869"/>
            <a:ext cx="1168555" cy="10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شانه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fa-IR" b="1" dirty="0" smtClean="0"/>
              <a:t>شانه</a:t>
            </a:r>
          </a:p>
          <a:p>
            <a:pPr marL="0" indent="0" algn="r" rtl="1">
              <a:buNone/>
            </a:pPr>
            <a:r>
              <a:rPr lang="fa-IR" dirty="0" smtClean="0"/>
              <a:t>1- نمونه برداری سطحی و عمقی، بافت نرم</a:t>
            </a:r>
          </a:p>
          <a:p>
            <a:pPr marL="0" indent="0" algn="r" rtl="1">
              <a:buNone/>
            </a:pPr>
            <a:r>
              <a:rPr lang="fa-IR" dirty="0" smtClean="0"/>
              <a:t>2- اکسیزیون تومور، خوش خیم عمقی، زیر فاشیا یا داخل عضلانی</a:t>
            </a:r>
          </a:p>
          <a:p>
            <a:pPr marL="0" indent="0" algn="r" rtl="1">
              <a:buNone/>
            </a:pPr>
            <a:r>
              <a:rPr lang="fa-IR" dirty="0" smtClean="0"/>
              <a:t>3- آرتروتومی برای نمونه برداری، گلنوهومورال</a:t>
            </a:r>
          </a:p>
          <a:p>
            <a:pPr marL="0" indent="0" algn="r" rtl="1">
              <a:buNone/>
            </a:pPr>
            <a:r>
              <a:rPr lang="fa-IR" dirty="0" smtClean="0"/>
              <a:t>4- برداشتن جسم خارجی، زیرجلدی و عمیق</a:t>
            </a:r>
          </a:p>
          <a:p>
            <a:pPr marL="0" indent="0" algn="r" rtl="1">
              <a:buNone/>
            </a:pPr>
            <a:r>
              <a:rPr lang="fa-IR" dirty="0" smtClean="0"/>
              <a:t>5- آرتروسکوپی شانه یا عمل باز شانه به شرط تاییدیه بیهوشی</a:t>
            </a:r>
          </a:p>
          <a:p>
            <a:pPr marL="0" indent="0" algn="r" rtl="1">
              <a:buNone/>
            </a:pPr>
            <a:r>
              <a:rPr lang="fa-IR" dirty="0" smtClean="0"/>
              <a:t>6- تزریق برای آرتروگرافی مفصل شانه</a:t>
            </a:r>
          </a:p>
          <a:p>
            <a:pPr marL="0" indent="0" algn="r" rtl="1">
              <a:buNone/>
            </a:pPr>
            <a:r>
              <a:rPr lang="fa-IR" dirty="0" smtClean="0"/>
              <a:t>7- آکرومیوپلاستی شانه</a:t>
            </a:r>
          </a:p>
          <a:p>
            <a:pPr marL="0" indent="0" algn="r" rtl="1">
              <a:buNone/>
            </a:pPr>
            <a:r>
              <a:rPr lang="fa-IR" dirty="0" smtClean="0"/>
              <a:t>8- اکسیزیون دیستال کلاویکل</a:t>
            </a:r>
          </a:p>
          <a:p>
            <a:pPr marL="0" indent="0" algn="r" rtl="1">
              <a:buNone/>
            </a:pPr>
            <a:r>
              <a:rPr lang="fa-IR" dirty="0" smtClean="0"/>
              <a:t>9- کشیدگی روتاتور کاف مزمن شانه</a:t>
            </a:r>
          </a:p>
          <a:p>
            <a:pPr marL="0" indent="0" algn="r" rtl="1">
              <a:buNone/>
            </a:pPr>
            <a:r>
              <a:rPr lang="fa-IR" dirty="0" smtClean="0"/>
              <a:t>10- ترمیم ضایعات حاد روتاتور کاف شانه و کشیدگی کپسول شانه</a:t>
            </a:r>
            <a:endParaRPr lang="en-US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1" b="-2804"/>
          <a:stretch/>
        </p:blipFill>
        <p:spPr>
          <a:xfrm>
            <a:off x="1295402" y="2556932"/>
            <a:ext cx="5005038" cy="35898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45" y="728132"/>
            <a:ext cx="1280067" cy="10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93283"/>
            <a:ext cx="9601196" cy="1303867"/>
          </a:xfrm>
        </p:spPr>
        <p:txBody>
          <a:bodyPr/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fa-IR" dirty="0" smtClean="0"/>
              <a:t>اعمال جراحی مجاز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/>
              <a:t>شرایط عمومی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fa-IR" dirty="0" smtClean="0"/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 smtClean="0"/>
              <a:t>عملهای مجاز در اعضای مختلف بدن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6" y="2459420"/>
            <a:ext cx="3923928" cy="365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737" y="831013"/>
            <a:ext cx="1260089" cy="11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بازو (اندام فوقانی) و آرنج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2117"/>
            <a:ext cx="9601196" cy="3769111"/>
          </a:xfrm>
        </p:spPr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انسیزیون و درناژ آبسه یا هماتوم عمقی </a:t>
            </a:r>
          </a:p>
          <a:p>
            <a:pPr marL="0" indent="0" algn="r" rtl="1">
              <a:buNone/>
            </a:pPr>
            <a:r>
              <a:rPr lang="fa-IR" dirty="0" smtClean="0"/>
              <a:t>2- نمونه برداری سطحی و عمقی بافتهای نرم</a:t>
            </a:r>
          </a:p>
          <a:p>
            <a:pPr marL="0" indent="0" algn="r" rtl="1">
              <a:buNone/>
            </a:pPr>
            <a:r>
              <a:rPr lang="fa-IR" dirty="0" smtClean="0"/>
              <a:t>3- اکسیزیون تومور خوش خیم، عمقی، زیرفاشیا یا بین عضلانی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آرتروتوم (کپسولوتومی) آرنج، فقط برای نمونه برداری سینوویوم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اکسپلوراسیون مفصل جهت خارج کردن جسم خارجی یا نمونه برداری</a:t>
            </a:r>
          </a:p>
          <a:p>
            <a:pPr marL="0" indent="0" algn="r" rtl="1">
              <a:buNone/>
            </a:pPr>
            <a:r>
              <a:rPr lang="fa-IR" dirty="0" smtClean="0"/>
              <a:t>4- اکسیزیون سر رادیوس</a:t>
            </a:r>
          </a:p>
          <a:p>
            <a:pPr marL="0" indent="0" algn="r" rtl="1">
              <a:buNone/>
            </a:pPr>
            <a:r>
              <a:rPr lang="fa-IR" dirty="0" smtClean="0"/>
              <a:t>5- سندروم </a:t>
            </a:r>
            <a:r>
              <a:rPr lang="en-US" dirty="0" err="1" smtClean="0"/>
              <a:t>Tenis</a:t>
            </a:r>
            <a:r>
              <a:rPr lang="en-US" dirty="0" smtClean="0"/>
              <a:t> Elbow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6- </a:t>
            </a:r>
            <a:r>
              <a:rPr lang="en-US" dirty="0" smtClean="0"/>
              <a:t>Elongation</a:t>
            </a:r>
            <a:r>
              <a:rPr lang="fa-IR" dirty="0" smtClean="0"/>
              <a:t> یک تاندون</a:t>
            </a:r>
          </a:p>
          <a:p>
            <a:pPr marL="0" indent="0" algn="r" rtl="1">
              <a:buNone/>
            </a:pPr>
            <a:r>
              <a:rPr lang="fa-IR" dirty="0" smtClean="0"/>
              <a:t>7- دوختن تاندون پاره شده عضله دو سر بازویی در آرنج</a:t>
            </a:r>
          </a:p>
          <a:p>
            <a:pPr marL="0" indent="0" algn="r" rtl="1">
              <a:buNone/>
            </a:pPr>
            <a:r>
              <a:rPr lang="fa-IR" dirty="0" smtClean="0"/>
              <a:t>8- فاشیوتومی خارجی یا داخلی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با جدا کردن مبدا اکستانسور/ با رزکسیون لیگامان حلقوی/ استریپینگ</a:t>
            </a:r>
          </a:p>
          <a:p>
            <a:pPr marL="0" indent="0" algn="r" rtl="1">
              <a:buNone/>
            </a:pPr>
            <a:r>
              <a:rPr lang="fa-IR" b="1" dirty="0" smtClean="0"/>
              <a:t>آمپوتاسیون </a:t>
            </a:r>
          </a:p>
          <a:p>
            <a:pPr marL="0" indent="0" algn="r" rtl="1">
              <a:buNone/>
            </a:pPr>
            <a:r>
              <a:rPr lang="fa-IR" dirty="0" smtClean="0"/>
              <a:t>1- بستن ثثانویه یا اصلاح اسکار</a:t>
            </a:r>
          </a:p>
          <a:p>
            <a:pPr marL="0" indent="0" algn="r" rtl="1">
              <a:buNone/>
            </a:pPr>
            <a:r>
              <a:rPr lang="fa-IR" dirty="0" smtClean="0"/>
              <a:t>2- قطع انگشتان دست یا پا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1" r="1588" b="8281"/>
          <a:stretch/>
        </p:blipFill>
        <p:spPr>
          <a:xfrm>
            <a:off x="1295401" y="2556932"/>
            <a:ext cx="5038492" cy="2929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41" y="692958"/>
            <a:ext cx="1380428" cy="12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70981"/>
            <a:ext cx="9601196" cy="1303867"/>
          </a:xfrm>
        </p:spPr>
        <p:txBody>
          <a:bodyPr/>
          <a:lstStyle/>
          <a:p>
            <a:pPr rtl="1"/>
            <a:r>
              <a:rPr lang="fa-IR" dirty="0" smtClean="0"/>
              <a:t>ساعد ومچ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156" y="2531327"/>
            <a:ext cx="9926441" cy="3679901"/>
          </a:xfrm>
        </p:spPr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انسیزیون غلاف تاندون در محل زائده استیلوئیدرادیوس بیماری </a:t>
            </a:r>
            <a:r>
              <a:rPr lang="en-US" dirty="0" smtClean="0"/>
              <a:t>De </a:t>
            </a:r>
            <a:r>
              <a:rPr lang="en-US" dirty="0" err="1" smtClean="0"/>
              <a:t>Quervains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2- انسیزیون و درناژ آبسه یا هماتوم عمقی</a:t>
            </a:r>
          </a:p>
          <a:p>
            <a:pPr marL="0" indent="0" algn="r" rtl="1">
              <a:buNone/>
            </a:pPr>
            <a:r>
              <a:rPr lang="fa-IR" dirty="0" smtClean="0"/>
              <a:t>3- آرتروتومی با اکسپلوراسیون و درناژ با برداشت جسم آزاد یا خارجی</a:t>
            </a:r>
          </a:p>
          <a:p>
            <a:pPr marL="0" indent="0" algn="r" rtl="1">
              <a:buNone/>
            </a:pPr>
            <a:r>
              <a:rPr lang="fa-IR" dirty="0" smtClean="0"/>
              <a:t>4- اکسیزیون تومورخوش خیم عمقی، زیر فاشیا یا داخل عضله</a:t>
            </a:r>
          </a:p>
          <a:p>
            <a:pPr marL="0" indent="0" algn="r" rtl="1">
              <a:buNone/>
            </a:pPr>
            <a:r>
              <a:rPr lang="fa-IR" dirty="0" smtClean="0"/>
              <a:t>5- اکسیزیون ضایعه غلاف تاندون</a:t>
            </a:r>
          </a:p>
          <a:p>
            <a:pPr marL="0" indent="0" algn="r" rtl="1">
              <a:buNone/>
            </a:pPr>
            <a:r>
              <a:rPr lang="fa-IR" dirty="0" smtClean="0"/>
              <a:t>6- اکسیزیون گانگلیون مچ (قدام یا خلف)</a:t>
            </a:r>
          </a:p>
          <a:p>
            <a:pPr marL="0" indent="0" algn="r" rtl="1">
              <a:buNone/>
            </a:pPr>
            <a:r>
              <a:rPr lang="fa-IR" dirty="0" smtClean="0"/>
              <a:t>7- اکسیزیون رادیکال بورس، غلاف تاندون فلکسورها، منفرد یا متعدد، ساعد یا مچ (تنوسینوویت، قارچ، سل یا ضایعه گرانولوماتوز دیگر، آرتریت روماتوئید)</a:t>
            </a:r>
          </a:p>
          <a:p>
            <a:pPr marL="0" indent="0" algn="r" rtl="1">
              <a:buNone/>
            </a:pPr>
            <a:r>
              <a:rPr lang="fa-IR" dirty="0" smtClean="0"/>
              <a:t>8- سینووکتومی مچ، غلاف تاندون اکستانسور(یک کمپارتمان)/ رزکسیون قسمت دیستال اولنار/ ترانسفر عصب اولنار</a:t>
            </a:r>
          </a:p>
          <a:p>
            <a:pPr marL="0" indent="0" algn="r" rtl="1">
              <a:buNone/>
            </a:pPr>
            <a:r>
              <a:rPr lang="fa-IR" dirty="0" smtClean="0"/>
              <a:t>9- اکسیزیون یا کورتاژ کیست استخوان یا تومور خوش خیم استخوان کارپ/ سندروم کارپال تونل/ کیست تاندون/ برداشتن کیست بیکر</a:t>
            </a:r>
          </a:p>
          <a:p>
            <a:pPr marL="0" indent="0" algn="r" rtl="1">
              <a:buNone/>
            </a:pPr>
            <a:r>
              <a:rPr lang="fa-IR" dirty="0" smtClean="0"/>
              <a:t>10- کارپکتومی، یک استخوان</a:t>
            </a:r>
          </a:p>
          <a:p>
            <a:pPr marL="0" indent="0" algn="r" rtl="1">
              <a:buNone/>
            </a:pPr>
            <a:r>
              <a:rPr lang="fa-IR" dirty="0" smtClean="0"/>
              <a:t>11- استایلوئیدکتومی رادیوس (عمل مستقل)</a:t>
            </a:r>
          </a:p>
          <a:p>
            <a:pPr marL="0" indent="0" algn="r" rtl="1">
              <a:buNone/>
            </a:pPr>
            <a:r>
              <a:rPr lang="fa-IR" dirty="0" smtClean="0"/>
              <a:t>12- اکسیزیون دیستال اولنا (</a:t>
            </a:r>
            <a:r>
              <a:rPr lang="en-US" dirty="0" err="1" smtClean="0"/>
              <a:t>Darrachs</a:t>
            </a:r>
            <a:r>
              <a:rPr lang="en-US" dirty="0" smtClean="0"/>
              <a:t> procedure</a:t>
            </a:r>
            <a:r>
              <a:rPr lang="fa-IR" dirty="0" smtClean="0"/>
              <a:t>)</a:t>
            </a:r>
          </a:p>
          <a:p>
            <a:pPr marL="0" indent="0" algn="r" rtl="1">
              <a:buNone/>
            </a:pPr>
            <a:r>
              <a:rPr lang="fa-IR" dirty="0" smtClean="0"/>
              <a:t>13- تزریق به منظور آرتروگرافی مفصل رادیواولنار دیستال یا مچ</a:t>
            </a:r>
          </a:p>
          <a:p>
            <a:pPr marL="0" indent="0" algn="r" rtl="1">
              <a:buNone/>
            </a:pPr>
            <a:r>
              <a:rPr lang="fa-IR" dirty="0" smtClean="0"/>
              <a:t>14- اکسپلور برای خارج نمودن جسم خارجی عمقی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1" r="15172" b="14228"/>
          <a:stretch/>
        </p:blipFill>
        <p:spPr>
          <a:xfrm>
            <a:off x="970156" y="2531327"/>
            <a:ext cx="2798956" cy="2832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702" y="714502"/>
            <a:ext cx="1380428" cy="12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ترمیم، اصلاح یا بازسازی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1634"/>
          </a:xfrm>
        </p:spPr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ترمیم تاندون: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ترمیم تاندونها یا عضلات فلکسور ساعد یا مچ، اولیه منفرد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ترمیم تاندون یا عضله اکستانسور ساعد یا مچ، اولیه یا ثانویه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تغییر طول تاندون فلکسور یا اکستانسور(عمل مستقل)</a:t>
            </a:r>
          </a:p>
          <a:p>
            <a:pPr marL="0" indent="0" algn="r" rtl="1">
              <a:buNone/>
            </a:pPr>
            <a:r>
              <a:rPr lang="fa-IR" dirty="0" smtClean="0"/>
              <a:t>2- ضایعات لیگامان</a:t>
            </a:r>
          </a:p>
          <a:p>
            <a:pPr marL="0" indent="0" algn="r" rtl="1">
              <a:buNone/>
            </a:pPr>
            <a:r>
              <a:rPr lang="fa-IR" dirty="0" smtClean="0"/>
              <a:t>3- تنوتومی باز، یک تاندون اکستانسور یا فلکسور</a:t>
            </a:r>
          </a:p>
          <a:p>
            <a:pPr marL="0" indent="0" algn="r" rtl="1">
              <a:buNone/>
            </a:pPr>
            <a:r>
              <a:rPr lang="fa-IR" dirty="0" smtClean="0"/>
              <a:t>4- تنولیزتاندون اکستانسور یا فلکسور</a:t>
            </a:r>
          </a:p>
          <a:p>
            <a:pPr marL="0" indent="0" algn="r" rtl="1">
              <a:buNone/>
            </a:pPr>
            <a:r>
              <a:rPr lang="fa-IR" dirty="0" smtClean="0"/>
              <a:t>5- تنودز فلکسور یا فلکسورهای انگشتان در مچ و یا یک یا چند اکستانسور انگشتان</a:t>
            </a:r>
          </a:p>
          <a:p>
            <a:pPr marL="0" indent="0" algn="r" rtl="1">
              <a:buNone/>
            </a:pPr>
            <a:r>
              <a:rPr lang="fa-IR" dirty="0" smtClean="0"/>
              <a:t>6- پیوند یا جابجایی تاندون، منفرد، اکستانسور یا فلکسور</a:t>
            </a:r>
          </a:p>
          <a:p>
            <a:pPr marL="0" indent="0" algn="r" rtl="1">
              <a:buNone/>
            </a:pPr>
            <a:r>
              <a:rPr lang="fa-IR" dirty="0" smtClean="0"/>
              <a:t>7- انگشت </a:t>
            </a:r>
            <a:r>
              <a:rPr lang="en-US" dirty="0" smtClean="0"/>
              <a:t>Trigger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8- اصلاح انگشت چکشی، </a:t>
            </a:r>
            <a:r>
              <a:rPr lang="en-US" dirty="0" smtClean="0"/>
              <a:t>Hallux Valgus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ترمیم ضایعه حاد لیگامان زانو- بازو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616" b="17766"/>
          <a:stretch/>
        </p:blipFill>
        <p:spPr>
          <a:xfrm>
            <a:off x="1295401" y="2575931"/>
            <a:ext cx="4759711" cy="3334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248" y="711199"/>
            <a:ext cx="1425033" cy="13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1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شکستگی یا در رفتگی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7873"/>
            <a:ext cx="9601196" cy="3757961"/>
          </a:xfrm>
        </p:spPr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شکستگی بسته تنه رادیوس، بدون جااندازی یا جااندازی با </a:t>
            </a:r>
            <a:r>
              <a:rPr lang="en-US" dirty="0" smtClean="0"/>
              <a:t>Manipulation</a:t>
            </a:r>
            <a:r>
              <a:rPr lang="fa-IR" dirty="0" smtClean="0"/>
              <a:t>                                    10- جااندازی باز دررفتگی بسته یا باز اینترکارپال یا رادیوکارپال</a:t>
            </a:r>
          </a:p>
          <a:p>
            <a:pPr marL="0" indent="0" algn="r" rtl="1">
              <a:buNone/>
            </a:pPr>
            <a:r>
              <a:rPr lang="fa-IR" dirty="0" smtClean="0"/>
              <a:t>2- شکستگی باز تنه رادیوس، بدون عارضه نسج نرم، جااندازی با </a:t>
            </a:r>
            <a:r>
              <a:rPr lang="en-US" dirty="0" smtClean="0"/>
              <a:t>Manipulation</a:t>
            </a:r>
            <a:r>
              <a:rPr lang="fa-IR" dirty="0" smtClean="0"/>
              <a:t>                             11- جااندازی دررفتگی رادیواولنار دیستال، بسته یا باز با </a:t>
            </a:r>
            <a:r>
              <a:rPr lang="en-US" dirty="0"/>
              <a:t> </a:t>
            </a:r>
            <a:r>
              <a:rPr lang="en-US" dirty="0" smtClean="0"/>
              <a:t>Manipulation</a:t>
            </a:r>
            <a:r>
              <a:rPr lang="fa-IR" dirty="0" smtClean="0"/>
              <a:t> یا ترمیم باز</a:t>
            </a:r>
          </a:p>
          <a:p>
            <a:pPr marL="0" indent="0" algn="r" rtl="1">
              <a:buNone/>
            </a:pPr>
            <a:r>
              <a:rPr lang="fa-IR" dirty="0" smtClean="0"/>
              <a:t>3- شکستگی بسته یا باز تنه اولنا، بدون جااندازی یا جااندازی با </a:t>
            </a:r>
            <a:r>
              <a:rPr lang="en-US" dirty="0" smtClean="0"/>
              <a:t>Manipulation</a:t>
            </a:r>
            <a:r>
              <a:rPr lang="fa-IR" dirty="0" smtClean="0"/>
              <a:t>                                12- جااندازی بسته شکستگی دررفتگی ترانس اسکافوپوی با </a:t>
            </a:r>
            <a:r>
              <a:rPr lang="en-US" dirty="0"/>
              <a:t> </a:t>
            </a:r>
            <a:r>
              <a:rPr lang="en-US" dirty="0" smtClean="0"/>
              <a:t>Manipulation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4- شکستگی دیستال رادیوس (مانند شکستگی کالیس یا اسمیت) یا جدا شدن اپی فیز، با یا بدون شکستگی</a:t>
            </a:r>
          </a:p>
          <a:p>
            <a:pPr marL="0" indent="0" algn="r" rtl="1">
              <a:buNone/>
            </a:pPr>
            <a:r>
              <a:rPr lang="fa-IR" dirty="0" smtClean="0"/>
              <a:t>5- زائده استیلوئید اولنا:                                                                                                       13- جااندازی دررفتگی لونیت با </a:t>
            </a:r>
            <a:r>
              <a:rPr lang="en-US" dirty="0"/>
              <a:t> </a:t>
            </a:r>
            <a:r>
              <a:rPr lang="en-US" dirty="0" smtClean="0"/>
              <a:t>Manipulation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جااندازی با </a:t>
            </a:r>
            <a:r>
              <a:rPr lang="en-US" dirty="0" smtClean="0"/>
              <a:t>Manipulation</a:t>
            </a:r>
            <a:r>
              <a:rPr lang="fa-IR" dirty="0" smtClean="0"/>
              <a:t> بسته یا بدون نیاز به جااندازی بسته                                             14- بستن ثانویه یا تصحیح اسکار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بدون تثبیت خارجی استخوان یا کارگزاری پین از راه پوست</a:t>
            </a:r>
          </a:p>
          <a:p>
            <a:pPr marL="0" indent="0" algn="r" rtl="1">
              <a:buNone/>
            </a:pPr>
            <a:r>
              <a:rPr lang="fa-IR" dirty="0" smtClean="0"/>
              <a:t>       الف- باز با بخیه بدون عارضه نسج نرم، جااندازی با دستکاری  </a:t>
            </a:r>
          </a:p>
          <a:p>
            <a:pPr marL="0" indent="0" algn="r" rtl="1">
              <a:buNone/>
            </a:pPr>
            <a:r>
              <a:rPr lang="fa-IR" dirty="0" smtClean="0"/>
              <a:t>       ب- بسته یا باز جااندازی باز، با یا بدون تثبیت داخلی یا خارجی استخوان</a:t>
            </a:r>
          </a:p>
          <a:p>
            <a:pPr marL="0" indent="0" algn="r" rtl="1">
              <a:buNone/>
            </a:pPr>
            <a:r>
              <a:rPr lang="fa-IR" dirty="0" smtClean="0"/>
              <a:t>6- شکستگی اسکافوئید(ناویکولر)، بسته، بدون جااندازی، جااندازی با </a:t>
            </a:r>
            <a:r>
              <a:rPr lang="en-US" dirty="0" err="1" smtClean="0"/>
              <a:t>Manipulatio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7- شکستگی استخوان های کارپ: جااندازی با </a:t>
            </a:r>
            <a:r>
              <a:rPr lang="en-US" dirty="0" smtClean="0"/>
              <a:t> Manipulation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8- شکستگی بسته زائد استیلوئید اولنا</a:t>
            </a:r>
          </a:p>
          <a:p>
            <a:pPr marL="0" indent="0" algn="r" rtl="1">
              <a:buNone/>
            </a:pPr>
            <a:r>
              <a:rPr lang="fa-IR" dirty="0" smtClean="0"/>
              <a:t>9- دررفتگی بسته منفرد یا متعدد اینترکارپال یا رادیوکارپال، جااندازی با </a:t>
            </a:r>
            <a:r>
              <a:rPr lang="en-US" dirty="0"/>
              <a:t> </a:t>
            </a:r>
            <a:r>
              <a:rPr lang="en-US" dirty="0" smtClean="0"/>
              <a:t>Manipulation</a:t>
            </a: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00760"/>
            <a:ext cx="2618677" cy="2821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130" y="647595"/>
            <a:ext cx="1569999" cy="12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          دست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1995"/>
          </a:xfrm>
        </p:spPr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کلیه اعمال جراحی اندام فوقانی که زیر آرنج و با تورنیکه قابل انجام می باشد.</a:t>
            </a:r>
          </a:p>
          <a:p>
            <a:pPr marL="0" indent="0" algn="r" rtl="1">
              <a:buNone/>
            </a:pPr>
            <a:r>
              <a:rPr lang="fa-IR" dirty="0" smtClean="0"/>
              <a:t>2- جراحی های میکروسرجری/ </a:t>
            </a:r>
            <a:r>
              <a:rPr lang="fa-IR" dirty="0"/>
              <a:t>درمان آسیب تاندون های دست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3- ترمیم اعصاب محیطی/ درمان شکستگی، دررفتگی ها و آسیب های لیگامانی</a:t>
            </a:r>
          </a:p>
          <a:p>
            <a:pPr marL="0" indent="0" algn="r" rtl="1">
              <a:buNone/>
            </a:pPr>
            <a:r>
              <a:rPr lang="fa-IR" dirty="0" smtClean="0"/>
              <a:t>4- درمان بیماریهای دست/ بیماری های پارالیتیک دست</a:t>
            </a:r>
          </a:p>
          <a:p>
            <a:pPr marL="0" indent="0" algn="r" rtl="1">
              <a:buNone/>
            </a:pPr>
            <a:r>
              <a:rPr lang="fa-IR" dirty="0" smtClean="0"/>
              <a:t>5- </a:t>
            </a:r>
            <a:r>
              <a:rPr lang="en-US" dirty="0" smtClean="0"/>
              <a:t>C.P</a:t>
            </a:r>
            <a:r>
              <a:rPr lang="fa-IR" dirty="0" smtClean="0"/>
              <a:t> دست/ درمان آرتریت دست/ </a:t>
            </a:r>
            <a:r>
              <a:rPr lang="en-US" dirty="0" smtClean="0"/>
              <a:t>CTS</a:t>
            </a:r>
            <a:r>
              <a:rPr lang="fa-IR" dirty="0" smtClean="0"/>
              <a:t>/ </a:t>
            </a:r>
            <a:r>
              <a:rPr lang="en-US" dirty="0" smtClean="0"/>
              <a:t>PT</a:t>
            </a:r>
            <a:r>
              <a:rPr lang="fa-IR" dirty="0" smtClean="0"/>
              <a:t>/</a:t>
            </a:r>
            <a:r>
              <a:rPr lang="en-US" dirty="0" smtClean="0"/>
              <a:t>Ulnar Tunnel</a:t>
            </a:r>
            <a:r>
              <a:rPr lang="fa-IR" dirty="0" smtClean="0"/>
              <a:t>/ تومورهای دست</a:t>
            </a:r>
          </a:p>
          <a:p>
            <a:pPr marL="0" indent="0" algn="r" rtl="1">
              <a:buNone/>
            </a:pPr>
            <a:r>
              <a:rPr lang="fa-IR" dirty="0" smtClean="0"/>
              <a:t>6- </a:t>
            </a:r>
            <a:r>
              <a:rPr lang="en-US" dirty="0" smtClean="0"/>
              <a:t>Contracture Volkmann</a:t>
            </a:r>
            <a:r>
              <a:rPr lang="fa-IR" dirty="0" smtClean="0"/>
              <a:t>/</a:t>
            </a:r>
            <a:r>
              <a:rPr lang="en-US" dirty="0" smtClean="0"/>
              <a:t> </a:t>
            </a:r>
            <a:r>
              <a:rPr lang="en-US" dirty="0" err="1" smtClean="0"/>
              <a:t>Dupuytrens</a:t>
            </a:r>
            <a:r>
              <a:rPr lang="en-US" dirty="0" smtClean="0"/>
              <a:t> Contracture</a:t>
            </a:r>
          </a:p>
          <a:p>
            <a:pPr marL="0" indent="0" algn="r" rtl="1">
              <a:buNone/>
            </a:pPr>
            <a:r>
              <a:rPr lang="fa-IR" dirty="0" smtClean="0"/>
              <a:t>7- عفونت های دست (استئومیلیت، آرتریت عفونی، </a:t>
            </a:r>
            <a:r>
              <a:rPr lang="en-US" dirty="0" smtClean="0"/>
              <a:t>T.B</a:t>
            </a:r>
            <a:r>
              <a:rPr lang="fa-IR" dirty="0" smtClean="0"/>
              <a:t>)</a:t>
            </a:r>
          </a:p>
          <a:p>
            <a:pPr marL="0" indent="0" algn="r" rtl="1">
              <a:buNone/>
            </a:pPr>
            <a:r>
              <a:rPr lang="fa-IR" dirty="0" smtClean="0"/>
              <a:t>8- آرتروز مفاصل انگشتان دست و اندام فوقانی/ آرتروسکوپی دست/ استئوکندروز و اپی فیزیت</a:t>
            </a:r>
          </a:p>
          <a:p>
            <a:pPr marL="0" indent="0" algn="r" rtl="1">
              <a:buNone/>
            </a:pPr>
            <a:r>
              <a:rPr lang="fa-IR" dirty="0" smtClean="0"/>
              <a:t>9- اصلاح بعد از آمپوتاسیون دست/ شکستگی، دررفتگی دست کودکان</a:t>
            </a:r>
          </a:p>
          <a:p>
            <a:pPr marL="0" indent="0" algn="r" rtl="1">
              <a:buNone/>
            </a:pPr>
            <a:r>
              <a:rPr lang="fa-IR" dirty="0" smtClean="0"/>
              <a:t>10- دررفتگی های مکرر/ مزمن – جراحی آرتروسکوپی اندام فوقانی/ درمان اجسام خارجی</a:t>
            </a:r>
          </a:p>
          <a:p>
            <a:pPr marL="0" indent="0" algn="r" rtl="1">
              <a:buNone/>
            </a:pPr>
            <a:r>
              <a:rPr lang="fa-IR" dirty="0" smtClean="0"/>
              <a:t>11- </a:t>
            </a:r>
            <a:r>
              <a:rPr lang="en-US" dirty="0" smtClean="0"/>
              <a:t>Nonunion</a:t>
            </a:r>
            <a:r>
              <a:rPr lang="fa-IR" dirty="0" smtClean="0"/>
              <a:t>/ </a:t>
            </a:r>
            <a:r>
              <a:rPr lang="en-US" dirty="0" err="1" smtClean="0"/>
              <a:t>Malunion</a:t>
            </a:r>
            <a:r>
              <a:rPr lang="fa-IR" dirty="0" smtClean="0"/>
              <a:t>/ </a:t>
            </a:r>
            <a:r>
              <a:rPr lang="en-US" dirty="0" smtClean="0"/>
              <a:t>Trigger Finger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12- تاندینیت و تندینوزیس/ جراحیهای پوست و ناخن دست/ آمپوتاسیون متاکارپال</a:t>
            </a:r>
          </a:p>
          <a:p>
            <a:pPr marL="0" indent="0" algn="r" rtl="1">
              <a:buNone/>
            </a:pPr>
            <a:r>
              <a:rPr lang="fa-IR" dirty="0" smtClean="0"/>
              <a:t>13- آمپوتاسیون متاکارپال با انگشت منفرد</a:t>
            </a:r>
          </a:p>
          <a:p>
            <a:pPr marL="0" indent="0" algn="r" rtl="1">
              <a:buNone/>
            </a:pPr>
            <a:r>
              <a:rPr lang="fa-IR" dirty="0" smtClean="0"/>
              <a:t>14- تعویض مفاصل انگشتان (تعویض سایر مفاصل غیرمجاز است)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79" y="2832410"/>
            <a:ext cx="4761571" cy="3077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6" b="8694"/>
          <a:stretch/>
        </p:blipFill>
        <p:spPr>
          <a:xfrm>
            <a:off x="2085278" y="982131"/>
            <a:ext cx="4650057" cy="1303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88" y="711200"/>
            <a:ext cx="1525392" cy="14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لگن و مفاصل 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sz="1900" dirty="0" smtClean="0"/>
              <a:t>1-</a:t>
            </a:r>
            <a:r>
              <a:rPr lang="fa-IR" dirty="0" smtClean="0"/>
              <a:t> </a:t>
            </a:r>
            <a:r>
              <a:rPr lang="fa-IR" sz="2100" dirty="0" smtClean="0"/>
              <a:t>نمونه برداری سطحی، بافت نرم</a:t>
            </a:r>
          </a:p>
          <a:p>
            <a:pPr marL="0" indent="0" algn="r" rtl="1">
              <a:buNone/>
            </a:pPr>
            <a:r>
              <a:rPr lang="fa-IR" sz="2100" dirty="0" smtClean="0"/>
              <a:t>2- اکسیزیون بورس ایسکیال </a:t>
            </a:r>
          </a:p>
          <a:p>
            <a:pPr marL="0" indent="0" algn="r" rtl="1">
              <a:buNone/>
            </a:pPr>
            <a:r>
              <a:rPr lang="fa-IR" sz="2100" dirty="0" smtClean="0"/>
              <a:t>3- بورس یا کلسیفیکاسیون تروکانتر</a:t>
            </a:r>
          </a:p>
          <a:p>
            <a:pPr marL="0" indent="0" algn="r" rtl="1">
              <a:buNone/>
            </a:pPr>
            <a:r>
              <a:rPr lang="fa-IR" sz="2100" dirty="0" smtClean="0"/>
              <a:t>4- درآوردن جسم خارجی، زیرجلدی، سطحی یا عمقی</a:t>
            </a:r>
          </a:p>
          <a:p>
            <a:pPr marL="0" indent="0" algn="r" rtl="1">
              <a:buNone/>
            </a:pPr>
            <a:r>
              <a:rPr lang="fa-IR" sz="2100" dirty="0" smtClean="0"/>
              <a:t>5- عمل تزریق برای آرتروگرافی مفصل ران با یا بدون بیهوشی</a:t>
            </a:r>
          </a:p>
          <a:p>
            <a:pPr marL="0" indent="0" algn="r" rtl="1">
              <a:buNone/>
            </a:pPr>
            <a:r>
              <a:rPr lang="fa-IR" sz="2100" b="1" dirty="0" smtClean="0"/>
              <a:t>شکستگی و یا دررفتگی</a:t>
            </a:r>
          </a:p>
          <a:p>
            <a:pPr marL="0" indent="0" algn="r" rtl="1">
              <a:buNone/>
            </a:pPr>
            <a:r>
              <a:rPr lang="fa-IR" sz="2100" dirty="0" smtClean="0"/>
              <a:t>1- شکستگی کوکسیکس باز یا بسته</a:t>
            </a:r>
          </a:p>
          <a:p>
            <a:pPr marL="0" indent="0" algn="r" rtl="1">
              <a:buNone/>
            </a:pPr>
            <a:r>
              <a:rPr lang="fa-IR" sz="2100" dirty="0" smtClean="0"/>
              <a:t>2- شکستگی ایسکیوم بسته</a:t>
            </a:r>
            <a:br>
              <a:rPr lang="fa-IR" sz="2100" dirty="0" smtClean="0"/>
            </a:b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556931"/>
            <a:ext cx="3923369" cy="3589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168" y="711199"/>
            <a:ext cx="1190857" cy="114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   </a:t>
            </a:r>
            <a:r>
              <a:rPr lang="fa-IR" sz="4000" dirty="0" smtClean="0"/>
              <a:t>فمور و مفصل زانو    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20176"/>
            <a:ext cx="9601196" cy="3702204"/>
          </a:xfrm>
        </p:spPr>
        <p:txBody>
          <a:bodyPr>
            <a:normAutofit fontScale="40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فاشیوتومی ایلیوتیبیال (تنوتومی) باز                                                                                                 شکستگی و یا دررفتگی                                                                               </a:t>
            </a:r>
          </a:p>
          <a:p>
            <a:pPr marL="0" indent="0" algn="r" rtl="1">
              <a:buNone/>
            </a:pPr>
            <a:r>
              <a:rPr lang="fa-IR" dirty="0" smtClean="0"/>
              <a:t>2- تنوتومی زیرجلدی (بسته) اداکتور یا هامسترینگ دیستال، منفرد                                                              1- انتهای دیستال: کندیل داخلی یا خارجی، بسته، بدون جااندازی با </a:t>
            </a:r>
            <a:r>
              <a:rPr lang="en-US" dirty="0"/>
              <a:t> </a:t>
            </a:r>
            <a:r>
              <a:rPr lang="en-US" dirty="0" smtClean="0"/>
              <a:t>Manipulation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3- هامسترینگهای دیستال، متعدد با یا بدون اداکتور                                                                                  2- شکستگی بسته کشکک</a:t>
            </a:r>
          </a:p>
          <a:p>
            <a:pPr marL="0" indent="0" algn="r" rtl="1">
              <a:buNone/>
            </a:pPr>
            <a:r>
              <a:rPr lang="fa-IR" dirty="0" smtClean="0"/>
              <a:t>4- نورکتومی عضله هامسترینگ/ نمونه برداری سطحی، بافت نرم                                                             3- شکستگی قسکت پروگزیمال تیبیا بسته، جااندازی یا جااندازی با </a:t>
            </a:r>
            <a:r>
              <a:rPr lang="en-US" dirty="0"/>
              <a:t> </a:t>
            </a:r>
            <a:r>
              <a:rPr lang="en-US" dirty="0" smtClean="0"/>
              <a:t>Manipulation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5- تومور خوش خیم زیرجلد/ منیسک زانو- باز (منیسکتومی)                                                                    4- خارهای بین کندیلی، بسته بدون جااندازی</a:t>
            </a:r>
          </a:p>
          <a:p>
            <a:pPr marL="0" indent="0" algn="r" rtl="1">
              <a:buNone/>
            </a:pPr>
            <a:r>
              <a:rPr lang="fa-IR" dirty="0" smtClean="0"/>
              <a:t>6- آزادسازی فلکسور یا اداکتور هیپ- پشتی خلف پا                                                                                5- دررفتگی بسته کشکک جااندازی با </a:t>
            </a:r>
            <a:r>
              <a:rPr lang="en-US" dirty="0"/>
              <a:t> </a:t>
            </a:r>
            <a:r>
              <a:rPr lang="en-US" dirty="0" smtClean="0"/>
              <a:t>Manipulation</a:t>
            </a:r>
            <a:r>
              <a:rPr lang="fa-IR" dirty="0" smtClean="0"/>
              <a:t> با یا بدون بیهوشی</a:t>
            </a:r>
          </a:p>
          <a:p>
            <a:pPr marL="0" indent="0" algn="r" rtl="1">
              <a:buNone/>
            </a:pPr>
            <a:r>
              <a:rPr lang="fa-IR" dirty="0" smtClean="0"/>
              <a:t>7- آرتروتومی (کپسولوتومی) زانو، تنها برای نمونه برداری سینوویال                                                         6- شستشو برای عفونت مفاصل به جز هیپ در صورتی که نیاز به بستری برای تزریق آنتی بیوتیک نباشد.</a:t>
            </a:r>
          </a:p>
          <a:p>
            <a:pPr marL="0" indent="0" algn="r" rtl="1">
              <a:buNone/>
            </a:pPr>
            <a:r>
              <a:rPr lang="fa-IR" dirty="0" smtClean="0"/>
              <a:t>8- اکسپلوراسیون با یا بدون خروج اجسام آزاد و یا نمونه برداری                                                                7- دستکاری مفصل زانو تحت بیهوشی عمومی (استفاده از کشش یا دستگاه های ثابت کننده دیگر)</a:t>
            </a:r>
          </a:p>
          <a:p>
            <a:pPr marL="0" indent="0" algn="r" rtl="1">
              <a:buNone/>
            </a:pPr>
            <a:r>
              <a:rPr lang="fa-IR" dirty="0" smtClean="0"/>
              <a:t>9- اکسیزیون بورس پره پاتلار/ ساب لوکاسیون پاتلا                                                                                8- بستن ثانویه یا اصلاح اسکار</a:t>
            </a:r>
          </a:p>
          <a:p>
            <a:pPr marL="0" indent="0" algn="r" rtl="1">
              <a:buNone/>
            </a:pPr>
            <a:r>
              <a:rPr lang="fa-IR" dirty="0" smtClean="0"/>
              <a:t>10- آرتروسکوپی زانو مطابق آئین نامه های مصوب</a:t>
            </a:r>
          </a:p>
          <a:p>
            <a:pPr marL="0" indent="0" algn="r" rtl="1">
              <a:buNone/>
            </a:pPr>
            <a:r>
              <a:rPr lang="fa-IR" dirty="0" smtClean="0"/>
              <a:t>11- اکسیزیون کیست سینوویال فضای پوپلیته (مثل کیست بیکر)</a:t>
            </a:r>
          </a:p>
          <a:p>
            <a:pPr marL="0" indent="0" algn="r" rtl="1">
              <a:buNone/>
            </a:pPr>
            <a:r>
              <a:rPr lang="fa-IR" dirty="0" smtClean="0"/>
              <a:t>12- تزریق به منظور آرتروگرافی زانو/ درآوردن جسم خارجی عمقی</a:t>
            </a:r>
          </a:p>
          <a:p>
            <a:pPr marL="0" indent="0" algn="r" rtl="1">
              <a:buNone/>
            </a:pPr>
            <a:r>
              <a:rPr lang="fa-IR" dirty="0" smtClean="0"/>
              <a:t>13- بخیه زدن تاندون تحت کشککی اولیه</a:t>
            </a:r>
          </a:p>
          <a:p>
            <a:pPr marL="0" indent="0" algn="r" rtl="1">
              <a:buNone/>
            </a:pPr>
            <a:r>
              <a:rPr lang="fa-IR" dirty="0" smtClean="0"/>
              <a:t>14- بخیه زدن پارگی عضله یا تاندون چهارسر اولیه</a:t>
            </a:r>
          </a:p>
          <a:p>
            <a:pPr marL="0" indent="0" algn="r" rtl="1">
              <a:buNone/>
            </a:pPr>
            <a:r>
              <a:rPr lang="fa-IR" dirty="0" smtClean="0"/>
              <a:t>15- آزادسازی رتیناکولوم خارجی</a:t>
            </a:r>
          </a:p>
          <a:p>
            <a:pPr marL="0" indent="0" algn="r" rtl="1">
              <a:buNone/>
            </a:pPr>
            <a:r>
              <a:rPr lang="fa-IR" dirty="0" smtClean="0"/>
              <a:t>16- </a:t>
            </a:r>
            <a:r>
              <a:rPr lang="en-US" dirty="0" smtClean="0"/>
              <a:t>Elongation</a:t>
            </a:r>
            <a:r>
              <a:rPr lang="fa-IR" dirty="0" smtClean="0"/>
              <a:t> تاندون هامسترینگ منفرد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5" t="-21417" r="2305" b="21417"/>
          <a:stretch/>
        </p:blipFill>
        <p:spPr>
          <a:xfrm>
            <a:off x="1507276" y="434896"/>
            <a:ext cx="4715104" cy="1851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8" r="2275" b="16611"/>
          <a:stretch/>
        </p:blipFill>
        <p:spPr>
          <a:xfrm>
            <a:off x="905111" y="4549698"/>
            <a:ext cx="4402870" cy="1438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912" y="747955"/>
            <a:ext cx="1291218" cy="11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ساق پا (تیبیا- فیبولا) و مچ پا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3268"/>
            <a:ext cx="9601196" cy="3780264"/>
          </a:xfrm>
        </p:spPr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انسیزیون و درناژ آبسه یا هماتوم عمقی و بورس عفونی</a:t>
            </a:r>
          </a:p>
          <a:p>
            <a:pPr marL="0" indent="0" algn="r" rtl="1">
              <a:buNone/>
            </a:pPr>
            <a:r>
              <a:rPr lang="fa-IR" dirty="0" smtClean="0"/>
              <a:t>2- تنوتومی تاندون آشیل از طریق پوست تحت بی حسی موضعی (عمل مستقل)</a:t>
            </a:r>
          </a:p>
          <a:p>
            <a:pPr marL="0" indent="0" algn="r" rtl="1">
              <a:buNone/>
            </a:pPr>
            <a:r>
              <a:rPr lang="fa-IR" dirty="0" smtClean="0"/>
              <a:t>3- آرتروتومی (کپسولوتومی) مچ همراه با اکسپلوراسیون درناژ یا درآوردن جسم خارجی</a:t>
            </a:r>
          </a:p>
          <a:p>
            <a:pPr marL="0" indent="0" algn="r" rtl="1">
              <a:buNone/>
            </a:pPr>
            <a:r>
              <a:rPr lang="fa-IR" dirty="0" smtClean="0"/>
              <a:t>4- آزاد کردن کپسول خلفی با یا بدون </a:t>
            </a:r>
            <a:r>
              <a:rPr lang="en-US" dirty="0" smtClean="0"/>
              <a:t>Elongation</a:t>
            </a:r>
            <a:r>
              <a:rPr lang="fa-IR" dirty="0" smtClean="0"/>
              <a:t> تاندون آشیل</a:t>
            </a:r>
          </a:p>
          <a:p>
            <a:pPr marL="0" indent="0" algn="r" rtl="1">
              <a:buNone/>
            </a:pPr>
            <a:r>
              <a:rPr lang="fa-IR" dirty="0" smtClean="0"/>
              <a:t>5- نمونه برداری سطحی و عمقی نسج نرم/ عمل تزریق برای آرتروگرافی</a:t>
            </a:r>
          </a:p>
          <a:p>
            <a:pPr marL="0" indent="0" algn="r" rtl="1">
              <a:buNone/>
            </a:pPr>
            <a:r>
              <a:rPr lang="fa-IR" dirty="0" smtClean="0"/>
              <a:t>6- تومور خوش خیم زیرجلدی، تومور عمقی در زیر فاشیا یا داخل عضله</a:t>
            </a:r>
          </a:p>
          <a:p>
            <a:pPr marL="0" indent="0" algn="r" rtl="1">
              <a:buNone/>
            </a:pPr>
            <a:r>
              <a:rPr lang="fa-IR" dirty="0" smtClean="0"/>
              <a:t>7- آرتروتومی(کپسولوتومی) مچ پا با یا بدون نمونه برداری و یا درآوردن جسم خارجی یا برای سینووکتومی با یا بدون تانسیلکتومی</a:t>
            </a:r>
          </a:p>
          <a:p>
            <a:pPr marL="0" indent="0" algn="r" rtl="1">
              <a:buNone/>
            </a:pPr>
            <a:r>
              <a:rPr lang="fa-IR" dirty="0" smtClean="0"/>
              <a:t>8- اکسیزیون ضایعه در غلاف یا کپسول تاندون (کیست یا گانگلیون)</a:t>
            </a:r>
          </a:p>
          <a:p>
            <a:pPr marL="0" indent="0" algn="r" rtl="1">
              <a:buNone/>
            </a:pPr>
            <a:r>
              <a:rPr lang="fa-IR" dirty="0" smtClean="0"/>
              <a:t>9- اکسیزیون یا کورتاژ کیست یا تومور خوش خیم استخوان تیبیا یا فیبولا</a:t>
            </a:r>
          </a:p>
          <a:p>
            <a:pPr marL="0" indent="0" algn="r" rtl="1">
              <a:buNone/>
            </a:pPr>
            <a:r>
              <a:rPr lang="fa-IR" dirty="0" smtClean="0"/>
              <a:t>10- ترمیم اولیه یا ثانویه پارگی تاندون آشیل با تاندونهای دیگر با یا بدون گرافت</a:t>
            </a:r>
          </a:p>
          <a:p>
            <a:pPr marL="0" indent="0" algn="r" rtl="1">
              <a:buNone/>
            </a:pPr>
            <a:r>
              <a:rPr lang="fa-IR" dirty="0" smtClean="0"/>
              <a:t>11- اصلاح دیفکت فاشیای ساق پا/ تیبیال قدامی یا خلفی از میان فضای بین استخوانی</a:t>
            </a:r>
          </a:p>
          <a:p>
            <a:pPr marL="0" indent="0" algn="r" rtl="1">
              <a:buNone/>
            </a:pPr>
            <a:r>
              <a:rPr lang="fa-IR" dirty="0" smtClean="0"/>
              <a:t>12- ترمیم برای دررفتگی تاندونهای پرونئال با یا بدون استئوتومی فیبولا</a:t>
            </a:r>
          </a:p>
          <a:p>
            <a:pPr marL="0" indent="0" algn="r" rtl="1">
              <a:buNone/>
            </a:pPr>
            <a:r>
              <a:rPr lang="fa-IR" dirty="0" smtClean="0"/>
              <a:t>13- تنولیز باز منفرد یا متعدد/ تغییر طول تاندون منفرد یا متعدد از طریق همان انسیزیون </a:t>
            </a:r>
          </a:p>
          <a:p>
            <a:pPr marL="0" indent="0" algn="r" rtl="1">
              <a:buNone/>
            </a:pPr>
            <a:r>
              <a:rPr lang="fa-IR" dirty="0" smtClean="0"/>
              <a:t>14- کوتاه نمودن گاستروکنمیوس (</a:t>
            </a:r>
            <a:r>
              <a:rPr lang="en-US" dirty="0" err="1" smtClean="0"/>
              <a:t>Strayer</a:t>
            </a:r>
            <a:r>
              <a:rPr lang="en-US" dirty="0" smtClean="0"/>
              <a:t> Surgery</a:t>
            </a:r>
            <a:r>
              <a:rPr lang="fa-IR" dirty="0" smtClean="0"/>
              <a:t>)/ جلوگیری از رشد اپی فیز با اپی فیزیودز با استاپینگ دیستال فیبولا و تیبیا</a:t>
            </a:r>
          </a:p>
          <a:p>
            <a:pPr marL="0" indent="0" algn="r" rtl="1">
              <a:buNone/>
            </a:pPr>
            <a:r>
              <a:rPr lang="fa-IR" dirty="0" smtClean="0"/>
              <a:t>15- جابجایی یا پیوند تاندون (با تغییر جهت مسیر عضله) منفرد، سطحی ( تیبیال قدامی یا اکستانسورها به قسمت میانی پا)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98234"/>
            <a:ext cx="3120482" cy="3546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156" y="714502"/>
            <a:ext cx="1346974" cy="13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شکستگی یا در رفتگی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1800" dirty="0" smtClean="0"/>
              <a:t>1- جااندازی شکستگی بسته شفت تیبیا با یا بدون </a:t>
            </a:r>
            <a:r>
              <a:rPr lang="en-US" sz="1800" dirty="0" smtClean="0"/>
              <a:t>Manipulation</a:t>
            </a:r>
          </a:p>
          <a:p>
            <a:pPr marL="0" indent="0" algn="r" rtl="1">
              <a:buNone/>
            </a:pPr>
            <a:r>
              <a:rPr lang="fa-IR" sz="1800" dirty="0" smtClean="0"/>
              <a:t>2- انتهای استخوان (مالئول خارجی)</a:t>
            </a:r>
          </a:p>
          <a:p>
            <a:pPr marL="0" indent="0" algn="r" rtl="1">
              <a:buNone/>
            </a:pPr>
            <a:r>
              <a:rPr lang="fa-IR" sz="1800" dirty="0" smtClean="0"/>
              <a:t>3- بسته بدون جااندازی با </a:t>
            </a:r>
            <a:r>
              <a:rPr lang="en-US" sz="1800" dirty="0"/>
              <a:t>Manipulation</a:t>
            </a:r>
          </a:p>
          <a:p>
            <a:pPr marL="0" indent="0" algn="r" rtl="1">
              <a:buNone/>
            </a:pPr>
            <a:r>
              <a:rPr lang="fa-IR" sz="1800" dirty="0" smtClean="0"/>
              <a:t>4- شکستگی یک مالئول مچ پا بسته، جااندازی با تثبیت استخوان</a:t>
            </a:r>
          </a:p>
          <a:p>
            <a:pPr marL="0" indent="0" algn="r" rtl="1">
              <a:buNone/>
            </a:pPr>
            <a:r>
              <a:rPr lang="fa-IR" sz="1800" dirty="0" smtClean="0"/>
              <a:t>5- شکستگی شفت تیبیا و فیبولا بسته با </a:t>
            </a:r>
            <a:r>
              <a:rPr lang="en-US" sz="1800" dirty="0"/>
              <a:t>Manipulation</a:t>
            </a:r>
          </a:p>
          <a:p>
            <a:pPr marL="0" indent="0" algn="r" rtl="1">
              <a:buNone/>
            </a:pPr>
            <a:r>
              <a:rPr lang="fa-IR" sz="1800" dirty="0" smtClean="0"/>
              <a:t>6- دوختن ثانویه یا اصلاح اسکار</a:t>
            </a:r>
          </a:p>
          <a:p>
            <a:pPr marL="0" indent="0" algn="r" rtl="1">
              <a:buNone/>
            </a:pPr>
            <a:endParaRPr lang="fa-IR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51" y="2556932"/>
            <a:ext cx="4438186" cy="342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85" y="711199"/>
            <a:ext cx="1335823" cy="12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       </a:t>
            </a:r>
            <a:r>
              <a:rPr lang="fa-IR" b="1" dirty="0" smtClean="0"/>
              <a:t> پا   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2430966"/>
            <a:ext cx="9601196" cy="3791414"/>
          </a:xfrm>
        </p:spPr>
        <p:txBody>
          <a:bodyPr>
            <a:normAutofit fontScale="40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انسیزیون و درناژ بورس عفونی شده، آبسه یا هماتوم سطحی</a:t>
            </a:r>
          </a:p>
          <a:p>
            <a:pPr marL="0" indent="0" algn="r" rtl="1">
              <a:buNone/>
            </a:pPr>
            <a:r>
              <a:rPr lang="fa-IR" dirty="0" smtClean="0"/>
              <a:t>2- عفونت زیر فاشیا نیازمند دیسکسیون عمقی، با یا بدون گرفتاری غلاف تاندون یک یا چند ناحیه</a:t>
            </a:r>
          </a:p>
          <a:p>
            <a:pPr marL="0" indent="0" algn="r" rtl="1">
              <a:buNone/>
            </a:pPr>
            <a:r>
              <a:rPr lang="fa-IR" dirty="0" smtClean="0"/>
              <a:t>3- فاشیوتومی کف پا و یا انگشت پا زیر جلدی/ عصب کشی عضلات داخلی کف پا</a:t>
            </a:r>
          </a:p>
          <a:p>
            <a:pPr marL="0" indent="0" algn="r" rtl="1">
              <a:buNone/>
            </a:pPr>
            <a:r>
              <a:rPr lang="fa-IR" dirty="0" smtClean="0"/>
              <a:t>4- تنوتومی زیر جلدی انگشت پا منفرد یا متعدد/ برداشتن نورومای مورتون منفرد</a:t>
            </a:r>
          </a:p>
          <a:p>
            <a:pPr marL="0" indent="0" algn="r" rtl="1">
              <a:buNone/>
            </a:pPr>
            <a:r>
              <a:rPr lang="fa-IR" dirty="0" smtClean="0"/>
              <a:t>5- آرترومی با اکسپلوراسیون، درناژ یا برداشتن جسم خارجی، نمونه سینوویال، مفصل اینترتارسال یا تارسومتاتارسال، متاتارسوفالانژیال، اینترفالانژیال</a:t>
            </a:r>
          </a:p>
          <a:p>
            <a:pPr marL="0" indent="0" algn="r" rtl="1">
              <a:buNone/>
            </a:pPr>
            <a:r>
              <a:rPr lang="fa-IR" dirty="0" smtClean="0"/>
              <a:t>6- آزاد کردن تونل تارسال (رفع فشار از روی عصب تیبیال خلفی)</a:t>
            </a:r>
          </a:p>
          <a:p>
            <a:pPr marL="0" indent="0" algn="r" rtl="1">
              <a:buNone/>
            </a:pPr>
            <a:r>
              <a:rPr lang="fa-IR" dirty="0" smtClean="0"/>
              <a:t>7- اکسیزیون تومور خوش خیم زیرجلدی، عمقی، زیر فاشیا، داخل عضله</a:t>
            </a:r>
          </a:p>
          <a:p>
            <a:pPr marL="0" indent="0" algn="r" rtl="1">
              <a:buNone/>
            </a:pPr>
            <a:r>
              <a:rPr lang="fa-IR" dirty="0" smtClean="0"/>
              <a:t>8- فاشیکتومی، برداشتن فاشیای کف پایی، ناقص یا رادیکال/ استکتومی ناقص یا کامل</a:t>
            </a:r>
          </a:p>
          <a:p>
            <a:pPr marL="0" indent="0" algn="r" rtl="1">
              <a:buNone/>
            </a:pPr>
            <a:r>
              <a:rPr lang="fa-IR" dirty="0" smtClean="0"/>
              <a:t>9- سینووکتومی مفصل اینترتارسال یا تارسومتاتارسال، متاتارسوفالانژیال/ سینووکتومی غلاف تاندون فلکسور یا اکستانسور</a:t>
            </a:r>
          </a:p>
          <a:p>
            <a:pPr marL="0" indent="0" algn="r" rtl="1">
              <a:buNone/>
            </a:pPr>
            <a:r>
              <a:rPr lang="fa-IR" dirty="0" smtClean="0"/>
              <a:t>10- اکسیزیون ضایعه تاندون یا کپسول یا غلاف فیبرو در پا یا انگشتان (کیست گانگلیون)</a:t>
            </a:r>
          </a:p>
          <a:p>
            <a:pPr marL="0" indent="0" algn="r" rtl="1">
              <a:buNone/>
            </a:pPr>
            <a:r>
              <a:rPr lang="fa-IR" dirty="0" smtClean="0"/>
              <a:t>11- اکسیزیون یا کورتاژ کیست یا تومور خوش خیم استخوان تالوس یا پاشنه پا/ دیگر استخوان های تارسال یا متاتارسال یا بند انگشتان با یا بدون گرافت</a:t>
            </a:r>
          </a:p>
          <a:p>
            <a:pPr marL="0" indent="0" algn="r" rtl="1">
              <a:buNone/>
            </a:pPr>
            <a:r>
              <a:rPr lang="fa-IR" dirty="0" smtClean="0"/>
              <a:t>12- درآوردن خارپاشنه با یا بدون آزاد کردن فاشیای کف پا و اعمال جراحی پا</a:t>
            </a:r>
          </a:p>
          <a:p>
            <a:pPr marL="0" indent="0" algn="r" rtl="1">
              <a:buNone/>
            </a:pPr>
            <a:r>
              <a:rPr lang="fa-IR" dirty="0" smtClean="0"/>
              <a:t>13- آرترودز انگشتان/ خارج کردن جسم خارجی زیر جلدی یا عمقی/ تنولیز فلکسور یا اکستانسور منفرد یا متعدد</a:t>
            </a:r>
          </a:p>
          <a:p>
            <a:pPr marL="0" indent="0" algn="r" rtl="1">
              <a:buNone/>
            </a:pPr>
            <a:r>
              <a:rPr lang="fa-IR" dirty="0" smtClean="0"/>
              <a:t>14- رزکسیون سر استخوان مفصل انترفالنژیال منفرد:    الف- متاتارسال              ب- فالنکس</a:t>
            </a:r>
          </a:p>
          <a:p>
            <a:pPr marL="0" indent="0" algn="r" rtl="1">
              <a:buNone/>
            </a:pPr>
            <a:r>
              <a:rPr lang="fa-IR" dirty="0" smtClean="0"/>
              <a:t>15- ترمیم تاندون فلکسور یا اکستانسور منفرد، اولیه یا ثانویه با یا بدون گرافت آزاد</a:t>
            </a:r>
          </a:p>
          <a:p>
            <a:pPr marL="0" indent="0" algn="r" rtl="1">
              <a:buNone/>
            </a:pPr>
            <a:r>
              <a:rPr lang="fa-IR" dirty="0" smtClean="0"/>
              <a:t>16- تنوتومی باز فلکسور پا منفرد یا متعدد (عمل مستقل)/ انگشت پا منفرد (عمل مستقل)/ اکستنسور پا یا انگشت پا برای تنوتومی زیرجلدی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36" b="58674"/>
          <a:stretch/>
        </p:blipFill>
        <p:spPr>
          <a:xfrm>
            <a:off x="2062976" y="841917"/>
            <a:ext cx="5932447" cy="1516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46" y="683528"/>
            <a:ext cx="1369277" cy="14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100" dirty="0" smtClean="0"/>
              <a:t>شرایط عمومی پذیرش بیماران در مراکز جراحی محدود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sz="1700" dirty="0" smtClean="0">
                <a:solidFill>
                  <a:srgbClr val="FF0000"/>
                </a:solidFill>
              </a:rPr>
              <a:t>به منظور رعایت استانداردهای ایمنی بیمار و الزامات قانونی مرتبط پذیرش بیماران با شرایط عمومی ذیل در مراکز جراحی محدود غیر مجاز می باشد.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297" y="2448911"/>
            <a:ext cx="9601196" cy="3815255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1700" dirty="0" smtClean="0"/>
              <a:t>1- </a:t>
            </a:r>
            <a:r>
              <a:rPr lang="fa-IR" sz="1600" dirty="0" smtClean="0"/>
              <a:t>بیمارانی که نیاز به مراقبت های </a:t>
            </a:r>
            <a:r>
              <a:rPr lang="en-US" sz="1600" dirty="0" smtClean="0"/>
              <a:t>ICU </a:t>
            </a:r>
            <a:r>
              <a:rPr lang="fa-IR" sz="1600" dirty="0"/>
              <a:t> </a:t>
            </a:r>
            <a:r>
              <a:rPr lang="fa-IR" sz="1600" dirty="0" smtClean="0"/>
              <a:t>و</a:t>
            </a:r>
            <a:r>
              <a:rPr lang="en-US" sz="1600" dirty="0" smtClean="0"/>
              <a:t> CCU</a:t>
            </a:r>
            <a:r>
              <a:rPr lang="fa-IR" sz="1600" dirty="0" smtClean="0"/>
              <a:t> دارند.</a:t>
            </a:r>
          </a:p>
          <a:p>
            <a:pPr marL="0" indent="0" algn="r" rtl="1">
              <a:buNone/>
            </a:pPr>
            <a:r>
              <a:rPr lang="fa-IR" sz="1600" dirty="0" smtClean="0"/>
              <a:t>2- بیمارانی که در کلاس </a:t>
            </a:r>
            <a:r>
              <a:rPr lang="en-US" sz="1600" dirty="0" smtClean="0"/>
              <a:t>ASA</a:t>
            </a:r>
            <a:r>
              <a:rPr lang="fa-IR" sz="1600" dirty="0" smtClean="0"/>
              <a:t> غیر از 1 و 2 تعریف می شوند.</a:t>
            </a:r>
          </a:p>
          <a:p>
            <a:pPr marL="0" indent="0" algn="r" rtl="1">
              <a:buNone/>
            </a:pPr>
            <a:r>
              <a:rPr lang="fa-IR" sz="1600" dirty="0" smtClean="0"/>
              <a:t>3- اعمال جراحی که نیاز به تزریق خون دارند.</a:t>
            </a:r>
          </a:p>
          <a:p>
            <a:pPr marL="0" indent="0" algn="r" rtl="1">
              <a:buNone/>
            </a:pPr>
            <a:r>
              <a:rPr lang="fa-IR" sz="1600" dirty="0" smtClean="0"/>
              <a:t>4- اعمال جراحی بیش از 4 ساعت که منجر به اختلال همودینامیک شود.</a:t>
            </a:r>
          </a:p>
          <a:p>
            <a:pPr marL="0" indent="0" algn="r" rtl="1">
              <a:buNone/>
            </a:pPr>
            <a:r>
              <a:rPr lang="fa-IR" sz="1600" dirty="0" smtClean="0"/>
              <a:t>5- شیرخواران </a:t>
            </a:r>
            <a:r>
              <a:rPr lang="en-US" sz="1600" dirty="0" smtClean="0"/>
              <a:t>Extreme premature</a:t>
            </a:r>
            <a:r>
              <a:rPr lang="fa-IR" sz="1600" dirty="0" smtClean="0"/>
              <a:t> با سن کمتر از 60 هفته </a:t>
            </a:r>
            <a:r>
              <a:rPr lang="en-US" sz="1600" dirty="0" smtClean="0"/>
              <a:t>Post Conceptual</a:t>
            </a:r>
            <a:r>
              <a:rPr lang="fa-IR" sz="1600" dirty="0" smtClean="0"/>
              <a:t> که نیاز به انتوباسیون و بیهوشی عمومی دارند.</a:t>
            </a:r>
          </a:p>
          <a:p>
            <a:pPr marL="0" indent="0" algn="r" rtl="1">
              <a:buNone/>
            </a:pPr>
            <a:r>
              <a:rPr lang="fa-IR" sz="1600" dirty="0" smtClean="0"/>
              <a:t>6- پذیرش نوزادان و اطفال بدون تجهیزات و کادر فنی و تخصصی مورد نیاز.</a:t>
            </a:r>
          </a:p>
          <a:p>
            <a:pPr marL="0" indent="0" algn="r" rtl="1">
              <a:buNone/>
            </a:pPr>
            <a:r>
              <a:rPr lang="fa-IR" sz="1600" dirty="0" smtClean="0"/>
              <a:t>7- بیمارانی که به علت بیماریهای زمینه ای تحت درمان با انواع ضدانعقادهای خونی هستند، به استثنای جراحی های اتاق قدامی چشم.</a:t>
            </a:r>
          </a:p>
          <a:p>
            <a:pPr marL="0" indent="0" algn="r" rtl="1">
              <a:buNone/>
            </a:pPr>
            <a:r>
              <a:rPr lang="fa-IR" sz="1600" dirty="0" smtClean="0"/>
              <a:t>8- بیماران با سابقه ترومبوآمبولی به استثنای مواردی که بیش از یک سال از وقوع آن گذشته و در زمان پذیرش تحت درمان نیستند.</a:t>
            </a:r>
          </a:p>
          <a:p>
            <a:pPr marL="0" indent="0" algn="r" rtl="1">
              <a:buNone/>
            </a:pPr>
            <a:r>
              <a:rPr lang="fa-IR" sz="1600" dirty="0" smtClean="0"/>
              <a:t>9-بیماران با سابقه جراحی قلبی یا سکته قلبی طی 6 ماه گذشته.</a:t>
            </a:r>
          </a:p>
          <a:p>
            <a:pPr marL="0" indent="0" algn="r" rtl="1">
              <a:buNone/>
            </a:pPr>
            <a:r>
              <a:rPr lang="fa-IR" sz="1700" dirty="0" smtClean="0"/>
              <a:t>.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86" y="657922"/>
            <a:ext cx="1335823" cy="9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4297"/>
          </a:xfrm>
        </p:spPr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17- اصلاح استخوان ها:   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تارسال یا متاتارسال    - فالنکس    - متاتارسکتومی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کندیلکتومی، پایه فالنکس هر انگشت پا    - فالنژکتومی منفرد</a:t>
            </a:r>
          </a:p>
          <a:p>
            <a:pPr marL="0" indent="0" algn="r" rtl="1">
              <a:buNone/>
            </a:pPr>
            <a:r>
              <a:rPr lang="fa-IR" dirty="0" smtClean="0"/>
              <a:t>18- انتقال تاندون عضله تیبیال قدامی به استخوان تارسال (لومن- یانگ)</a:t>
            </a:r>
          </a:p>
          <a:p>
            <a:pPr marL="0" indent="0" algn="r" rtl="1">
              <a:buNone/>
            </a:pPr>
            <a:r>
              <a:rPr lang="fa-IR" dirty="0" smtClean="0"/>
              <a:t>19- پیش بردن تاندون تیبیال خلفی یا برداشتن استخوان اسکافوئید فرعی (</a:t>
            </a:r>
            <a:r>
              <a:rPr lang="en-US" dirty="0" smtClean="0"/>
              <a:t>Kinder Procedure </a:t>
            </a:r>
            <a:r>
              <a:rPr lang="fa-IR" dirty="0" smtClean="0"/>
              <a:t>)</a:t>
            </a:r>
          </a:p>
          <a:p>
            <a:pPr marL="0" indent="0" algn="r" rtl="1">
              <a:buNone/>
            </a:pPr>
            <a:r>
              <a:rPr lang="fa-IR" dirty="0" smtClean="0"/>
              <a:t>20- تنوتومی یا آزادکردن عضله ابداکتور هالوسیس لانگوس (</a:t>
            </a:r>
            <a:r>
              <a:rPr lang="en-US" dirty="0" smtClean="0"/>
              <a:t>Macaulay</a:t>
            </a:r>
            <a:r>
              <a:rPr lang="fa-IR" dirty="0" smtClean="0"/>
              <a:t>)</a:t>
            </a:r>
          </a:p>
          <a:p>
            <a:pPr marL="0" indent="0" algn="r" rtl="1">
              <a:buNone/>
            </a:pPr>
            <a:r>
              <a:rPr lang="fa-IR" dirty="0" smtClean="0"/>
              <a:t>21- کپسولوتومی فقط آزادکردن نواحی مدیال میدفوت با افزایش طول تاندون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 وسیع شامل کپسولوتومی تالوتیبیال خلفی میدتارسال (</a:t>
            </a:r>
            <a:r>
              <a:rPr lang="en-US" dirty="0" smtClean="0"/>
              <a:t>Hayman Surgery</a:t>
            </a:r>
            <a:r>
              <a:rPr lang="fa-IR" dirty="0" smtClean="0"/>
              <a:t>)</a:t>
            </a:r>
            <a:endParaRPr lang="fa-IR" dirty="0"/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- کپسولوتومی برای کنتراکتور مفصل متاتارسوفالنژیال با یا بدون تنورافی منفرد</a:t>
            </a:r>
          </a:p>
          <a:p>
            <a:pPr marL="0" indent="0" algn="r" rtl="1">
              <a:buNone/>
            </a:pPr>
            <a:r>
              <a:rPr lang="fa-IR" dirty="0" smtClean="0"/>
              <a:t>22- اعمال پره گذاری (ایجاد سینداکتیلی انگشتان پا) برای میخچه نرم (عمل کلی کیان)</a:t>
            </a:r>
          </a:p>
          <a:p>
            <a:pPr marL="0" indent="0" algn="r" rtl="1">
              <a:buNone/>
            </a:pPr>
            <a:r>
              <a:rPr lang="fa-IR" dirty="0" smtClean="0"/>
              <a:t>23- انگشت چکشی، یک انگشت (فیوژن اینترفالنژیال) عمل مستقل</a:t>
            </a:r>
          </a:p>
          <a:p>
            <a:pPr marL="0" indent="0" algn="r" rtl="1">
              <a:buNone/>
            </a:pPr>
            <a:r>
              <a:rPr lang="fa-IR" dirty="0" smtClean="0"/>
              <a:t>24- عمل پلاستیک برای</a:t>
            </a:r>
            <a:r>
              <a:rPr lang="fa-IR" dirty="0"/>
              <a:t> </a:t>
            </a:r>
            <a:r>
              <a:rPr lang="en-US" dirty="0" smtClean="0"/>
              <a:t>cock-up</a:t>
            </a:r>
            <a:r>
              <a:rPr lang="fa-IR" dirty="0" smtClean="0"/>
              <a:t> پنجمین انگشت پا (</a:t>
            </a:r>
            <a:r>
              <a:rPr lang="en-US" dirty="0" smtClean="0"/>
              <a:t> Ruiz-Mora Procedure</a:t>
            </a:r>
            <a:r>
              <a:rPr lang="fa-IR" dirty="0" smtClean="0"/>
              <a:t>)</a:t>
            </a:r>
          </a:p>
          <a:p>
            <a:pPr marL="0" indent="0" algn="r" rtl="1">
              <a:buNone/>
            </a:pPr>
            <a:r>
              <a:rPr lang="fa-IR" dirty="0" smtClean="0"/>
              <a:t>25- استکتومی برداشتن ناقص اگزوستوزیاکندیلکتومی سرمتاتارس منفرد از دوم تا پنجم سرمتاتارس اضافه</a:t>
            </a:r>
          </a:p>
          <a:p>
            <a:pPr marL="0" indent="0" algn="r" rtl="1">
              <a:buNone/>
            </a:pPr>
            <a:r>
              <a:rPr lang="fa-IR" dirty="0" smtClean="0"/>
              <a:t>26- کلاب فوت/ سین داکتیلی با یا بدون گرفت های پوستی/ پلی داکتیلی/ سزامیوئیدکتومی انگشت اول(عمل مستقل)</a:t>
            </a:r>
          </a:p>
          <a:p>
            <a:pPr marL="0" indent="0" algn="r" rtl="1">
              <a:buNone/>
            </a:pPr>
            <a:r>
              <a:rPr lang="fa-IR" dirty="0" smtClean="0"/>
              <a:t>27- بازسازی انگشت پا، ماکروداکتیلی، برداشت نسوج نرم با یا بدون نیاز به برداشتن استخوان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53" y="982131"/>
            <a:ext cx="4233745" cy="1303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676293"/>
            <a:ext cx="3778403" cy="3278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275" y="982131"/>
            <a:ext cx="1572322" cy="1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611" y="2523479"/>
            <a:ext cx="9601196" cy="3743506"/>
          </a:xfrm>
        </p:spPr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28- هالگوس والگوس تصحیح به وسیله برداشت اگزوستوز( </a:t>
            </a:r>
            <a:r>
              <a:rPr lang="en-US" dirty="0" smtClean="0"/>
              <a:t>Mayo</a:t>
            </a:r>
            <a:r>
              <a:rPr lang="fa-IR" dirty="0" smtClean="0"/>
              <a:t>، </a:t>
            </a:r>
            <a:r>
              <a:rPr lang="en-US" dirty="0" smtClean="0"/>
              <a:t>Silver</a:t>
            </a:r>
            <a:r>
              <a:rPr lang="fa-IR" dirty="0" smtClean="0"/>
              <a:t>، </a:t>
            </a:r>
            <a:r>
              <a:rPr lang="en-US" dirty="0" err="1" smtClean="0"/>
              <a:t>Mcbride</a:t>
            </a:r>
            <a:r>
              <a:rPr lang="fa-IR" dirty="0" smtClean="0"/>
              <a:t>، </a:t>
            </a:r>
            <a:r>
              <a:rPr lang="en-US" dirty="0" smtClean="0"/>
              <a:t>Keller procedure</a:t>
            </a:r>
            <a:r>
              <a:rPr lang="fa-IR" dirty="0" smtClean="0"/>
              <a:t>)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با رزکسیون مفصل و گذاشتن پروتز                            </a:t>
            </a:r>
          </a:p>
          <a:p>
            <a:pPr marL="0" indent="0" algn="r" rtl="1">
              <a:buNone/>
            </a:pPr>
            <a:r>
              <a:rPr lang="fa-IR" dirty="0" smtClean="0"/>
              <a:t>    - با پیوند تاندون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با استئوتومی متاتارس (</a:t>
            </a:r>
            <a:r>
              <a:rPr lang="en-US" dirty="0" err="1" smtClean="0"/>
              <a:t>Lapidus</a:t>
            </a:r>
            <a:r>
              <a:rPr lang="fa-IR" dirty="0" smtClean="0"/>
              <a:t>،</a:t>
            </a:r>
            <a:r>
              <a:rPr lang="en-US" dirty="0" smtClean="0"/>
              <a:t>Michael Surgery </a:t>
            </a:r>
            <a:r>
              <a:rPr lang="fa-IR" dirty="0" smtClean="0"/>
              <a:t>)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عمل مشابه </a:t>
            </a:r>
            <a:r>
              <a:rPr lang="en-US" dirty="0" err="1" smtClean="0"/>
              <a:t>Lapidus</a:t>
            </a:r>
            <a:r>
              <a:rPr lang="fa-IR" dirty="0" smtClean="0"/>
              <a:t>                        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با استئوتومی فالنژیال                           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سایر روشها</a:t>
            </a:r>
          </a:p>
          <a:p>
            <a:pPr marL="0" indent="0" algn="r" rtl="1">
              <a:buNone/>
            </a:pPr>
            <a:r>
              <a:rPr lang="fa-IR" dirty="0" smtClean="0"/>
              <a:t>29- استراگالوس (تالوس) یا سایر استخوانهای میدتارسال</a:t>
            </a:r>
          </a:p>
          <a:p>
            <a:pPr marL="0" indent="0" algn="r" rtl="1">
              <a:buNone/>
            </a:pPr>
            <a:r>
              <a:rPr lang="fa-IR" dirty="0" smtClean="0"/>
              <a:t>30- متاتارس ها: پایه یا تنه منفرد، برای کوتاه کردن یا تصحیح زاویه متاتارس اولی</a:t>
            </a:r>
          </a:p>
          <a:p>
            <a:pPr marL="0" indent="0" algn="r" rtl="1">
              <a:buNone/>
            </a:pPr>
            <a:r>
              <a:rPr lang="fa-IR" dirty="0" smtClean="0"/>
              <a:t>31- فالنکس پروگزیمال اولین انگشت پا برای کوتاه کردن تصحیح چرخشی یا زاویه (عمل مستقل)</a:t>
            </a:r>
          </a:p>
          <a:p>
            <a:pPr marL="0" indent="0" algn="r" rtl="1">
              <a:buNone/>
            </a:pPr>
            <a:r>
              <a:rPr lang="fa-IR" dirty="0" smtClean="0"/>
              <a:t>32- سایر فالنکس ها (مربوط به هر کدام از انگشتان پا)</a:t>
            </a:r>
          </a:p>
          <a:p>
            <a:pPr marL="0" indent="0" algn="r" rtl="1">
              <a:buNone/>
            </a:pPr>
            <a:r>
              <a:rPr lang="fa-IR" dirty="0" smtClean="0"/>
              <a:t>33- بازسازی انگشت پا، ماکروداکتیلی، برداشت نسوج نرم بایا بدون نیاز به برداشتن استخوان</a:t>
            </a:r>
          </a:p>
          <a:p>
            <a:pPr marL="0" indent="0" algn="r" rtl="1">
              <a:buNone/>
            </a:pPr>
            <a:r>
              <a:rPr lang="fa-IR" dirty="0" smtClean="0"/>
              <a:t>34- بازسازی دفرمیتی انگشت پا، فقط نسج نرم (مثل انحنا داشتن انگشت پا یا رو قرار گرفتن انگشت دوم)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10" y="2698595"/>
            <a:ext cx="3878765" cy="3367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98" y="982132"/>
            <a:ext cx="3746810" cy="1290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83" y="982132"/>
            <a:ext cx="1540724" cy="11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شکستگی یا در رفتگی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21205"/>
          </a:xfrm>
        </p:spPr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جااندازی با دستکاری (مثل روش </a:t>
            </a:r>
            <a:r>
              <a:rPr lang="en-US" dirty="0" err="1" smtClean="0"/>
              <a:t>Katon</a:t>
            </a:r>
            <a:r>
              <a:rPr lang="fa-IR" dirty="0" smtClean="0"/>
              <a:t> یا </a:t>
            </a:r>
            <a:r>
              <a:rPr lang="en-US" dirty="0" err="1" smtClean="0"/>
              <a:t>Bohler</a:t>
            </a:r>
            <a:r>
              <a:rPr lang="fa-IR" dirty="0" smtClean="0"/>
              <a:t>)</a:t>
            </a:r>
          </a:p>
          <a:p>
            <a:pPr marL="0" indent="0" algn="r" rtl="1">
              <a:buNone/>
            </a:pPr>
            <a:r>
              <a:rPr lang="fa-IR" dirty="0" smtClean="0"/>
              <a:t>2- شکستگی آستراگالوس، بسته بودنجااندازی (تالوس)</a:t>
            </a:r>
          </a:p>
          <a:p>
            <a:pPr marL="0" indent="0" algn="r" rtl="1">
              <a:buNone/>
            </a:pPr>
            <a:r>
              <a:rPr lang="fa-IR" dirty="0" smtClean="0"/>
              <a:t>3- استخوان های تارسال بجز آستراگالوس و استخوان پاشنه، شکستگی های بسته</a:t>
            </a:r>
          </a:p>
          <a:p>
            <a:pPr marL="0" indent="0" algn="r" rtl="1">
              <a:buNone/>
            </a:pPr>
            <a:r>
              <a:rPr lang="fa-IR" dirty="0" smtClean="0"/>
              <a:t>4- جااندازی بدون دستکاری یا با دستکاری: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- جااندازی با دستکاری و پین گذاری از طریق پوست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- باز یا بستن بدون عارضه بافت نرم جااندازی با دستکاری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- بسته یا باز، جااندازی باز، با یا بدون تثبیت استخوان</a:t>
            </a:r>
          </a:p>
          <a:p>
            <a:pPr marL="0" indent="0" algn="r" rtl="1">
              <a:buNone/>
            </a:pPr>
            <a:r>
              <a:rPr lang="fa-IR" dirty="0" smtClean="0"/>
              <a:t>5- متاتارس ها، شکستگی ها، بسته (ساده) جااندازی با یا بدون دستکاری</a:t>
            </a:r>
          </a:p>
          <a:p>
            <a:pPr marL="0" indent="0" algn="r" rtl="1">
              <a:buNone/>
            </a:pPr>
            <a:r>
              <a:rPr lang="fa-IR" dirty="0" smtClean="0"/>
              <a:t>6- با دستکاری و پین گذاری از طریق پوست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باز یا بستن بدون عارضه بافت نرم، جااندازی با دستکاری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بسته یا باز جااندازی باز با یا بدون تثبیت استخوان</a:t>
            </a:r>
          </a:p>
          <a:p>
            <a:pPr marL="0" indent="0" algn="r" rtl="1">
              <a:buNone/>
            </a:pPr>
            <a:r>
              <a:rPr lang="fa-IR" dirty="0" smtClean="0"/>
              <a:t>7- بند های انگشت، شکستگی انگشت بزرگ پا بسته جااندازی با یا بدون دستکاری</a:t>
            </a:r>
          </a:p>
          <a:p>
            <a:pPr marL="0" indent="0" algn="r" rtl="1">
              <a:buNone/>
            </a:pPr>
            <a:r>
              <a:rPr lang="fa-IR" dirty="0" smtClean="0"/>
              <a:t>8- با دستکاری و پین گذاری از طریق پوست</a:t>
            </a:r>
          </a:p>
          <a:p>
            <a:pPr marL="0" indent="0" algn="r" rtl="1">
              <a:buNone/>
            </a:pPr>
            <a:r>
              <a:rPr lang="fa-IR" dirty="0" smtClean="0"/>
              <a:t>9- باز، بستن بدون عارضه بافت نرم، جااندازی با دستکاری</a:t>
            </a:r>
          </a:p>
          <a:p>
            <a:pPr marL="0" indent="0" algn="r" rtl="1">
              <a:buNone/>
            </a:pPr>
            <a:r>
              <a:rPr lang="fa-IR" dirty="0" smtClean="0"/>
              <a:t>10- بسته یا باز، جااندازی باز، با یا بدون تثبیت استخوان </a:t>
            </a: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7200" r="886" b="9600"/>
          <a:stretch/>
        </p:blipFill>
        <p:spPr>
          <a:xfrm>
            <a:off x="1460810" y="3144645"/>
            <a:ext cx="4951142" cy="2319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620" y="711200"/>
            <a:ext cx="1616927" cy="14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48215"/>
            <a:ext cx="9601196" cy="1237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2117"/>
            <a:ext cx="9601196" cy="3791415"/>
          </a:xfrm>
        </p:spPr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11- غیر از انگشت بزرگ پا، شکستگی بسته جااندازی بدون دستکاری                                 16- دررفتگی بسته مفصل اینترفالنژیال جااندازی با دستکاری با ی بدون بیهوشی</a:t>
            </a:r>
            <a:endParaRPr lang="en-US" dirty="0" smtClean="0"/>
          </a:p>
          <a:p>
            <a:pPr marL="0" indent="0" algn="r" rtl="1">
              <a:buNone/>
            </a:pPr>
            <a:r>
              <a:rPr lang="fa-IR" dirty="0" smtClean="0"/>
              <a:t>  - جااندازی با دستکاری      - بسته یا باز، جااندازی باز، با یا بدون تثبیت استخوان                        - با یا بستن بدون عارضه بافت نرم، جااندازی با دستکاری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باز یا بستن بدون عارضه بافت نرم، جااندازی با دستکاری                                                   - بسته یا باز، جااندازی با، با یا بدون تثبیت استخوان</a:t>
            </a:r>
          </a:p>
          <a:p>
            <a:pPr marL="0" indent="0" algn="r" rtl="1">
              <a:buNone/>
            </a:pPr>
            <a:r>
              <a:rPr lang="fa-IR" dirty="0" smtClean="0"/>
              <a:t>12- درمان شکستگی بسته استخوان سزاموئید                                                                 17- آرترودز مفصل انگشت بزرگ پا، آرترودز مفصل متاتارسوفالنژیال یا مفصل</a:t>
            </a:r>
          </a:p>
          <a:p>
            <a:pPr marL="0" indent="0" algn="r" rtl="1">
              <a:buNone/>
            </a:pPr>
            <a:r>
              <a:rPr lang="fa-IR" dirty="0" smtClean="0"/>
              <a:t>13- در رفتگی بسته استخوان تارسال، جااندازی یا دستکاری با یا بدون بیهوشی                            اینترفالنژیال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با تثبیت استخوان از طریق پوست   - باز یا بستن بدون عارضه بافت نرم، جااندازی با دستکاری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- بسته یا باز، جااندازی باز، با یا بدون تثبیت استخوان                                                   18- آرترودزانگشتان دست و پا</a:t>
            </a:r>
          </a:p>
          <a:p>
            <a:pPr marL="0" indent="0" algn="r" rtl="1">
              <a:buNone/>
            </a:pPr>
            <a:r>
              <a:rPr lang="fa-IR" dirty="0" smtClean="0"/>
              <a:t>14- دررفتگی بسته مفصل تارسو متاتارسال، جااندازی با دستکاری با یا بدون بیهوشی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</a:t>
            </a:r>
            <a:r>
              <a:rPr lang="fa-IR" dirty="0"/>
              <a:t>- با تثبیت استخوان از طریق پوست   - باز یا بستن بدون عارضه بافت نرم، جااندازی با دستکاری</a:t>
            </a:r>
          </a:p>
          <a:p>
            <a:pPr marL="0" indent="0" algn="r" rtl="1">
              <a:buNone/>
            </a:pPr>
            <a:r>
              <a:rPr lang="fa-IR" dirty="0"/>
              <a:t>    - بسته یا باز، جااندازی باز، با یا بدون تثبیت </a:t>
            </a:r>
            <a:r>
              <a:rPr lang="fa-IR" dirty="0" smtClean="0"/>
              <a:t>استخوان</a:t>
            </a:r>
          </a:p>
          <a:p>
            <a:pPr marL="0" indent="0" algn="r" rtl="1">
              <a:buNone/>
            </a:pPr>
            <a:r>
              <a:rPr lang="fa-IR" dirty="0" smtClean="0"/>
              <a:t>15- دررفتگی بسته مفصل متاتارسوفالنژیال، جااندازی با دستکاری با یا بدون بیهوشی</a:t>
            </a:r>
          </a:p>
          <a:p>
            <a:pPr marL="0" indent="0" algn="r" rtl="1">
              <a:buNone/>
            </a:pPr>
            <a:r>
              <a:rPr lang="fa-IR" dirty="0" smtClean="0"/>
              <a:t>     - </a:t>
            </a:r>
            <a:r>
              <a:rPr lang="fa-IR" dirty="0"/>
              <a:t>باز یا بستن بدون عارضه بافت نرم، جااندازی با دستکاری</a:t>
            </a:r>
          </a:p>
          <a:p>
            <a:pPr marL="0" indent="0" algn="r" rtl="1">
              <a:buNone/>
            </a:pPr>
            <a:r>
              <a:rPr lang="fa-IR" dirty="0"/>
              <a:t>  </a:t>
            </a:r>
            <a:r>
              <a:rPr lang="fa-IR" dirty="0" smtClean="0"/>
              <a:t>   </a:t>
            </a:r>
            <a:r>
              <a:rPr lang="fa-IR" dirty="0"/>
              <a:t>- بسته یا باز، جااندازی باز، با یا بدون تثبیت </a:t>
            </a:r>
            <a:r>
              <a:rPr lang="fa-IR" dirty="0" smtClean="0"/>
              <a:t>استخوان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" b="12843"/>
          <a:stretch/>
        </p:blipFill>
        <p:spPr>
          <a:xfrm>
            <a:off x="3947533" y="1048215"/>
            <a:ext cx="4081345" cy="114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83" y="1048214"/>
            <a:ext cx="1451514" cy="11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آمپوتاسیون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dirty="0" smtClean="0"/>
              <a:t>1- ترانس متاتارسال</a:t>
            </a:r>
          </a:p>
          <a:p>
            <a:pPr marL="0" indent="0" algn="r" rtl="1">
              <a:buNone/>
            </a:pPr>
            <a:r>
              <a:rPr lang="fa-IR" dirty="0" smtClean="0"/>
              <a:t>2- متاتارسال با انگشت پا منفرد</a:t>
            </a:r>
          </a:p>
          <a:p>
            <a:pPr marL="0" indent="0" algn="r" rtl="1">
              <a:buNone/>
            </a:pPr>
            <a:r>
              <a:rPr lang="fa-IR" dirty="0" smtClean="0"/>
              <a:t>3- مفصل متاتارسوفالنژیال انگشت پا مفصل اینترفالنژیال</a:t>
            </a:r>
          </a:p>
          <a:p>
            <a:pPr marL="0" indent="0" algn="r" rtl="1">
              <a:buNone/>
            </a:pPr>
            <a:r>
              <a:rPr lang="fa-IR" b="1" dirty="0" smtClean="0"/>
              <a:t>سایر</a:t>
            </a:r>
          </a:p>
          <a:p>
            <a:pPr marL="0" indent="0" algn="r" rtl="1">
              <a:buNone/>
            </a:pPr>
            <a:r>
              <a:rPr lang="fa-IR" b="1" dirty="0"/>
              <a:t> </a:t>
            </a:r>
            <a:r>
              <a:rPr lang="fa-IR" b="1" dirty="0" smtClean="0"/>
              <a:t> </a:t>
            </a:r>
            <a:r>
              <a:rPr lang="fa-IR" dirty="0" smtClean="0"/>
              <a:t>- اعمال جراحی آرتورسکوپیک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- برداشتن بونیون</a:t>
            </a:r>
          </a:p>
          <a:p>
            <a:pPr marL="0" indent="0" algn="r" rtl="1">
              <a:buNone/>
            </a:pPr>
            <a:r>
              <a:rPr lang="fa-IR" dirty="0" smtClean="0"/>
              <a:t>  - درآوردن جسم خارجی از اندام در صورت فراهم بودن </a:t>
            </a:r>
            <a:r>
              <a:rPr lang="en-US" dirty="0" smtClean="0"/>
              <a:t>C-ARM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" b="17623"/>
          <a:stretch/>
        </p:blipFill>
        <p:spPr>
          <a:xfrm>
            <a:off x="1087826" y="2878253"/>
            <a:ext cx="4019434" cy="2676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86" y="711199"/>
            <a:ext cx="1480789" cy="123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گچ گیری و باند پیچی اندام فوقانی و تنه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گچ گیری بدن/ ژاکت ریسر، محدود، تنه</a:t>
            </a:r>
          </a:p>
          <a:p>
            <a:pPr marL="0" indent="0" algn="r" rtl="1">
              <a:buNone/>
            </a:pPr>
            <a:r>
              <a:rPr lang="fa-IR" dirty="0" smtClean="0"/>
              <a:t>2- گچ گیری یک ران یا هر دو ران/ باندپیچی به شکل</a:t>
            </a:r>
            <a:r>
              <a:rPr lang="en-US" dirty="0" smtClean="0"/>
              <a:t> </a:t>
            </a:r>
            <a:r>
              <a:rPr lang="en-US" b="1" dirty="0" smtClean="0"/>
              <a:t>8</a:t>
            </a:r>
            <a:r>
              <a:rPr lang="fa-IR" dirty="0"/>
              <a:t> </a:t>
            </a:r>
            <a:r>
              <a:rPr lang="fa-IR" dirty="0" smtClean="0"/>
              <a:t>(مانند شکستگی ترقوه)</a:t>
            </a:r>
          </a:p>
          <a:p>
            <a:pPr marL="0" indent="0" algn="r" rtl="1">
              <a:buNone/>
            </a:pPr>
            <a:r>
              <a:rPr lang="fa-IR" dirty="0" smtClean="0"/>
              <a:t>3- اسپایکای شانه/ گچ گیری و لپو/ شانه تا دست (بلند)/ آرنج تا انگشتان (کوتاه)</a:t>
            </a:r>
          </a:p>
          <a:p>
            <a:pPr marL="0" indent="0" algn="r" rtl="1">
              <a:buNone/>
            </a:pPr>
            <a:r>
              <a:rPr lang="fa-IR" dirty="0" smtClean="0"/>
              <a:t>4- دست و پایین ساعد (بصورت دستکش)</a:t>
            </a:r>
          </a:p>
          <a:p>
            <a:pPr marL="0" indent="0" algn="r" rtl="1">
              <a:buNone/>
            </a:pPr>
            <a:r>
              <a:rPr lang="fa-IR" b="1" dirty="0" smtClean="0"/>
              <a:t>آتل و باندپیچی</a:t>
            </a:r>
          </a:p>
          <a:p>
            <a:pPr marL="0" indent="0" algn="r" rtl="1">
              <a:buNone/>
            </a:pPr>
            <a:r>
              <a:rPr lang="fa-IR" dirty="0" smtClean="0"/>
              <a:t>1- آتل بلند بازو (شانه تا دست)/ آتل کوتاه (ساعد تا دست)، استاتیک و غیر استاتیک</a:t>
            </a:r>
          </a:p>
          <a:p>
            <a:pPr marL="0" indent="0" algn="r" rtl="1">
              <a:buNone/>
            </a:pPr>
            <a:r>
              <a:rPr lang="fa-IR" dirty="0" smtClean="0"/>
              <a:t>2- آتل انگشت، استاتیک و غیراستاتیک</a:t>
            </a:r>
          </a:p>
          <a:p>
            <a:pPr marL="0" indent="0" algn="r" rtl="1">
              <a:buNone/>
            </a:pPr>
            <a:r>
              <a:rPr lang="fa-IR" dirty="0" smtClean="0"/>
              <a:t>3- باندپیچی قفسه صدری، قسمت تحتانی پشت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شانه (ولپو)     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آرنج، مچ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دست، انگشتان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5141"/>
            <a:ext cx="5083097" cy="3356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41" y="692959"/>
            <a:ext cx="1514242" cy="14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گچ اندام تحتانی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اسپایکای لگن، یک طرفه/ دوطرفه یا یک اسپایکا</a:t>
            </a:r>
          </a:p>
          <a:p>
            <a:pPr marL="0" indent="0" algn="r" rtl="1">
              <a:buNone/>
            </a:pPr>
            <a:r>
              <a:rPr lang="fa-IR" dirty="0" smtClean="0"/>
              <a:t>2- گچ بلند(ران تا انگشتان پا):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- قابل راه رفتن (کف دار)     - کست، بریس بلند پا</a:t>
            </a:r>
          </a:p>
          <a:p>
            <a:pPr marL="0" indent="0" algn="r" rtl="1">
              <a:buNone/>
            </a:pPr>
            <a:r>
              <a:rPr lang="fa-IR" dirty="0" smtClean="0"/>
              <a:t>3- گچ کوتاه پا (زیر زانو تا انگشتان پا)</a:t>
            </a:r>
          </a:p>
          <a:p>
            <a:pPr marL="0" indent="0" algn="r" rtl="1">
              <a:buNone/>
            </a:pPr>
            <a:r>
              <a:rPr lang="fa-IR" dirty="0" smtClean="0"/>
              <a:t>4- گچ قابل راه رفتن (کف دار)</a:t>
            </a:r>
          </a:p>
          <a:p>
            <a:pPr marL="0" indent="0" algn="r" rtl="1">
              <a:buNone/>
            </a:pPr>
            <a:r>
              <a:rPr lang="fa-IR" dirty="0" smtClean="0"/>
              <a:t>5- گچ دربرگیرنده تاندون کشکک (</a:t>
            </a:r>
            <a:r>
              <a:rPr lang="en-US" dirty="0" smtClean="0"/>
              <a:t>PTB</a:t>
            </a:r>
            <a:r>
              <a:rPr lang="fa-IR" dirty="0" smtClean="0"/>
              <a:t>)</a:t>
            </a:r>
          </a:p>
          <a:p>
            <a:pPr marL="0" indent="0" algn="r" rtl="1">
              <a:buNone/>
            </a:pPr>
            <a:r>
              <a:rPr lang="fa-IR" dirty="0" smtClean="0"/>
              <a:t>6- اضافه کردن کفی به گچ قبلی</a:t>
            </a:r>
          </a:p>
          <a:p>
            <a:pPr marL="0" indent="0" algn="r" rtl="1">
              <a:buNone/>
            </a:pPr>
            <a:r>
              <a:rPr lang="fa-IR" dirty="0" smtClean="0"/>
              <a:t>7- گچ پای چماقی با دستکاری بلند یا کوتاه یک طرفه یا دوطرفه</a:t>
            </a:r>
          </a:p>
          <a:p>
            <a:pPr marL="0" indent="0" algn="r" rtl="1">
              <a:buNone/>
            </a:pPr>
            <a:r>
              <a:rPr lang="fa-IR" dirty="0" smtClean="0"/>
              <a:t>آتل و باندپیچی</a:t>
            </a:r>
          </a:p>
          <a:p>
            <a:pPr marL="0" indent="0" algn="r" rtl="1">
              <a:buNone/>
            </a:pPr>
            <a:r>
              <a:rPr lang="fa-IR" dirty="0" smtClean="0"/>
              <a:t>1- آتل بلند پا/ آتل کوتاه پا/ لگن/ زانو/ مچ پا و انگشتان پا</a:t>
            </a:r>
          </a:p>
          <a:p>
            <a:pPr marL="0" indent="0" algn="r" rtl="1">
              <a:buNone/>
            </a:pPr>
            <a:r>
              <a:rPr lang="fa-IR" dirty="0" smtClean="0"/>
              <a:t>2- باندپیچی آتل دنیس براون</a:t>
            </a:r>
          </a:p>
          <a:p>
            <a:pPr marL="0" indent="0" algn="r" rtl="1">
              <a:buNone/>
            </a:pPr>
            <a:r>
              <a:rPr lang="fa-IR" dirty="0" smtClean="0"/>
              <a:t>3- برداشتن یا سوراخ کردن گچ گانت لت، بدن، تمام بازو یا تمام ساق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9"/>
          <a:stretch/>
        </p:blipFill>
        <p:spPr>
          <a:xfrm>
            <a:off x="892098" y="2556932"/>
            <a:ext cx="4939989" cy="3318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46" y="711199"/>
            <a:ext cx="1469637" cy="126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اعمال جراحی مجاز چشم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5448"/>
          </a:xfrm>
        </p:spPr>
        <p:txBody>
          <a:bodyPr>
            <a:normAutofit fontScale="40000" lnSpcReduction="20000"/>
          </a:bodyPr>
          <a:lstStyle/>
          <a:p>
            <a:pPr marL="0" indent="0" algn="r">
              <a:buNone/>
            </a:pPr>
            <a:r>
              <a:rPr lang="fa-IR" dirty="0" smtClean="0"/>
              <a:t>1- تخلیه محتویات چشم با کارگذاری پروتز</a:t>
            </a:r>
          </a:p>
          <a:p>
            <a:pPr marL="0" indent="0" algn="r">
              <a:buNone/>
            </a:pPr>
            <a:r>
              <a:rPr lang="fa-IR" dirty="0" smtClean="0"/>
              <a:t>2- درآوردن جسم خارجی از ملتحمه، سطحی، فرورفته زیرملتحمه یا اسکلرا</a:t>
            </a:r>
          </a:p>
          <a:p>
            <a:pPr marL="0" indent="0" algn="r">
              <a:buNone/>
            </a:pPr>
            <a:r>
              <a:rPr lang="fa-IR" dirty="0" smtClean="0"/>
              <a:t>3- درآوردن جسم خارجی از قرنیه/ درآوردن جسم خارجی از اتاقک قدامی</a:t>
            </a:r>
          </a:p>
          <a:p>
            <a:pPr marL="0" indent="0" algn="r">
              <a:buNone/>
            </a:pPr>
            <a:r>
              <a:rPr lang="fa-IR" dirty="0" smtClean="0"/>
              <a:t>4- درآوردن جسم خارجی از عدسی/ ترمیم پارگی ملتحمه</a:t>
            </a:r>
          </a:p>
          <a:p>
            <a:pPr marL="0" indent="0" algn="r">
              <a:buNone/>
            </a:pPr>
            <a:r>
              <a:rPr lang="fa-IR" dirty="0" smtClean="0"/>
              <a:t>5- ترمیم پارگی قرنیه بدون سوراخ یا سوراخ شده بدون گرفتاری نسج یووآ</a:t>
            </a:r>
          </a:p>
          <a:p>
            <a:pPr marL="0" indent="0" algn="r">
              <a:buNone/>
            </a:pPr>
            <a:r>
              <a:rPr lang="fa-IR" dirty="0" smtClean="0"/>
              <a:t>6- ترمیم ضایعه عضله یا تاندون خارج چشمی یا کپسول تنون</a:t>
            </a:r>
          </a:p>
          <a:p>
            <a:pPr marL="0" indent="0" algn="r">
              <a:buNone/>
            </a:pPr>
            <a:r>
              <a:rPr lang="fa-IR" dirty="0" smtClean="0"/>
              <a:t>7- کراتوتومی/ خراشیدن روی قرنیه، تشخیصی برای اسمیر یا کشت</a:t>
            </a:r>
          </a:p>
          <a:p>
            <a:pPr marL="0" indent="0" algn="r">
              <a:buNone/>
            </a:pPr>
            <a:r>
              <a:rPr lang="fa-IR" dirty="0" smtClean="0"/>
              <a:t>8- اکسیزیون، نمونه برداری قرنیه، اکسیزیون یا تغییر محل پتریژیوم با یا بدون گرافت</a:t>
            </a:r>
          </a:p>
          <a:p>
            <a:pPr marL="0" indent="0" algn="r">
              <a:buNone/>
            </a:pPr>
            <a:r>
              <a:rPr lang="fa-IR" dirty="0" smtClean="0"/>
              <a:t>9- برداشتن اپی تلیوم قرنیه با یا بدون کموکوتریزاسیون، یا با بکار بردن مواد باند شونده</a:t>
            </a:r>
          </a:p>
          <a:p>
            <a:pPr marL="0" indent="0" algn="r">
              <a:buNone/>
            </a:pPr>
            <a:r>
              <a:rPr lang="fa-IR" dirty="0" smtClean="0"/>
              <a:t>10- ترموکوتریزاسیون، کرایوتراپی ضایعه قرنیه/ انواع کراتوپلاستی</a:t>
            </a:r>
          </a:p>
          <a:p>
            <a:pPr marL="0" indent="0" algn="r">
              <a:buNone/>
            </a:pPr>
            <a:r>
              <a:rPr lang="fa-IR" dirty="0" smtClean="0"/>
              <a:t>11- خالکوبی روی قرنیه مکانیکی یا شیمیایی/ کراتوملیوسیس، کراتوپلاستی (انکساری)</a:t>
            </a:r>
          </a:p>
          <a:p>
            <a:pPr marL="0" indent="0" algn="r">
              <a:buNone/>
            </a:pPr>
            <a:r>
              <a:rPr lang="fa-IR" dirty="0" smtClean="0"/>
              <a:t>12- کراتوفاکیا/ اپی کراتوفاکیا/ کراتوتومی شعاعی/ سوراخ کردن گونیو</a:t>
            </a:r>
          </a:p>
          <a:p>
            <a:pPr marL="0" indent="0" algn="r">
              <a:buNone/>
            </a:pPr>
            <a:r>
              <a:rPr lang="fa-IR" dirty="0" smtClean="0"/>
              <a:t>13- انسیزیون شل کننده روی قرنیه برای تصحیح آستیگماتیسم ناشی از جراحی</a:t>
            </a:r>
          </a:p>
          <a:p>
            <a:pPr marL="0" indent="0" algn="r">
              <a:buNone/>
            </a:pPr>
            <a:r>
              <a:rPr lang="fa-IR" dirty="0" smtClean="0"/>
              <a:t>14- رزکسیون گوه ای قرنیه برای تصحیح آستیگماتیسم ناشی از جراحی</a:t>
            </a:r>
          </a:p>
          <a:p>
            <a:pPr marL="0" indent="0" algn="r">
              <a:buNone/>
            </a:pPr>
            <a:r>
              <a:rPr lang="fa-IR" dirty="0" smtClean="0"/>
              <a:t>15- پاراسنتز اتاقک قدامی چشم با آسپیراسیون تشخیصی مایع زلالیه</a:t>
            </a:r>
          </a:p>
          <a:p>
            <a:pPr marL="0" indent="0" algn="r">
              <a:buNone/>
            </a:pPr>
            <a:r>
              <a:rPr lang="fa-IR" dirty="0" smtClean="0"/>
              <a:t>16- پاراسنتز اتاقک قدامی چشم با آزادسازی مایع زلالیه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" b="9262"/>
          <a:stretch/>
        </p:blipFill>
        <p:spPr>
          <a:xfrm>
            <a:off x="1483112" y="2556933"/>
            <a:ext cx="5408342" cy="3286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58" y="711199"/>
            <a:ext cx="1358125" cy="12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5448"/>
          </a:xfrm>
        </p:spPr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17- گونیوتومی با یا بدون سوراخ کردن گونیو</a:t>
            </a:r>
          </a:p>
          <a:p>
            <a:pPr marL="0" indent="0" algn="r" rtl="1">
              <a:buNone/>
            </a:pPr>
            <a:r>
              <a:rPr lang="fa-IR" dirty="0" smtClean="0"/>
              <a:t>18- ترابکولوتومی خارجی/ ترابکولوپلاستی</a:t>
            </a:r>
          </a:p>
          <a:p>
            <a:pPr marL="0" indent="0" algn="r" rtl="1">
              <a:buNone/>
            </a:pPr>
            <a:r>
              <a:rPr lang="fa-IR" dirty="0" smtClean="0"/>
              <a:t>19- آزادکردن چسبندگی ها قسمت قدامی چشم با یا بدون تزریق هوا یا مایع شامل چسبندگی های گونیو</a:t>
            </a:r>
          </a:p>
          <a:p>
            <a:pPr marL="0" indent="0" algn="r" rtl="1">
              <a:buNone/>
            </a:pPr>
            <a:r>
              <a:rPr lang="fa-IR" dirty="0" smtClean="0"/>
              <a:t>20- آزاد کردن چسبندگی های خلفی/ آزاد کردن چسبندگی های قرنیه به ویتره</a:t>
            </a:r>
          </a:p>
          <a:p>
            <a:pPr marL="0" indent="0" algn="r" rtl="1">
              <a:buNone/>
            </a:pPr>
            <a:r>
              <a:rPr lang="fa-IR" dirty="0" smtClean="0"/>
              <a:t>21- برداشتن رشد اپی تلیوم اتاقک قدامی/ برداشتن ایمپلنت از قسمت قدامی چشم</a:t>
            </a:r>
          </a:p>
          <a:p>
            <a:pPr marL="0" indent="0" algn="r" rtl="1">
              <a:buNone/>
            </a:pPr>
            <a:r>
              <a:rPr lang="fa-IR" dirty="0" smtClean="0"/>
              <a:t>22- خارج کردن لخته خون از قسمت قدامی چشم/ تزریق هوا یا مایع یا دارو بداخل اتاقک قدامی</a:t>
            </a:r>
          </a:p>
          <a:p>
            <a:pPr marL="0" indent="0" algn="r" rtl="1">
              <a:buNone/>
            </a:pPr>
            <a:r>
              <a:rPr lang="fa-IR" dirty="0" smtClean="0"/>
              <a:t>23- اکسیزیون ضایعات صلبیه/ ترابکولکتومی خارجی/ ایریدنکلایزیس یا ایریدوتازیس</a:t>
            </a:r>
          </a:p>
          <a:p>
            <a:pPr marL="0" indent="0" algn="r" rtl="1">
              <a:buNone/>
            </a:pPr>
            <a:r>
              <a:rPr lang="fa-IR" dirty="0" smtClean="0"/>
              <a:t>24- فیستولیزاسیون صلبیه برای گلوکوم با ترفین به همراه ایریدکتومی</a:t>
            </a:r>
          </a:p>
          <a:p>
            <a:pPr marL="0" indent="0" algn="r" rtl="1">
              <a:buNone/>
            </a:pPr>
            <a:r>
              <a:rPr lang="fa-IR" dirty="0" smtClean="0"/>
              <a:t>25- فیستولیزاسیون صلبیه برای گلوکوم با ترموکوتر به همراه ایریدکتومی</a:t>
            </a:r>
          </a:p>
          <a:p>
            <a:pPr marL="0" indent="0" algn="r" rtl="1">
              <a:buNone/>
            </a:pPr>
            <a:r>
              <a:rPr lang="fa-IR" dirty="0" smtClean="0"/>
              <a:t>26- فیستولیزاسیون صلبیه برای گلوکوم با پانچ یا قیچی به همراه ایریدکتومی</a:t>
            </a:r>
          </a:p>
          <a:p>
            <a:pPr marL="0" indent="0" algn="r" rtl="1">
              <a:buNone/>
            </a:pPr>
            <a:r>
              <a:rPr lang="fa-IR" dirty="0" smtClean="0"/>
              <a:t>27- اصلاح زخم عمل قسمت قدامی/ ایریدکتومی بریدن قرنیه و صلبیه</a:t>
            </a:r>
          </a:p>
          <a:p>
            <a:pPr marL="0" indent="0" algn="r" rtl="1">
              <a:buNone/>
            </a:pPr>
            <a:r>
              <a:rPr lang="fa-IR" dirty="0" smtClean="0"/>
              <a:t>28- ایریدوتومی توسط انسیزیون شکافی با یا بدون ترانس فیکساسیون</a:t>
            </a:r>
          </a:p>
          <a:p>
            <a:pPr marL="0" indent="0" algn="r" rtl="1">
              <a:buNone/>
            </a:pPr>
            <a:r>
              <a:rPr lang="fa-IR" dirty="0" smtClean="0"/>
              <a:t>29- ایریدکتومی بریدن قرنیه و صلبیه همراه سیکلکتومی/  سیکلودیاترمی</a:t>
            </a:r>
          </a:p>
          <a:p>
            <a:pPr marL="0" indent="0" algn="r" rtl="1">
              <a:buNone/>
            </a:pPr>
            <a:r>
              <a:rPr lang="fa-IR" dirty="0" smtClean="0"/>
              <a:t>30- ایریدکتومی بریدن قرنیه و صلبیه محیطی برای گلوکوم/ بخیه عنبیه، جسم مژگانی</a:t>
            </a:r>
          </a:p>
          <a:p>
            <a:pPr marL="0" indent="0" algn="r" rtl="1">
              <a:buNone/>
            </a:pPr>
            <a:r>
              <a:rPr lang="fa-IR" dirty="0" smtClean="0"/>
              <a:t>31- ایریدکتومی بریدن قرنیه و صلبیه قطاعی و نوری/ ترمیم عنبیه، جسم مژگانی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556933"/>
            <a:ext cx="4782014" cy="323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22" y="1081667"/>
            <a:ext cx="3534937" cy="1204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83" y="982133"/>
            <a:ext cx="1451514" cy="130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4420"/>
            <a:ext cx="9601196" cy="3791414"/>
          </a:xfrm>
        </p:spPr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32- سیکلوکرایوتراپی/ سیکلودیالیز/ بازسازی </a:t>
            </a:r>
            <a:r>
              <a:rPr lang="en-US" dirty="0" smtClean="0"/>
              <a:t>Bleb</a:t>
            </a:r>
            <a:r>
              <a:rPr lang="fa-IR" dirty="0" smtClean="0"/>
              <a:t>/ تارسورافی برشی                                           47- اکسیزیون شالازیون و ضایعات دیگر/ بلفاروپلاستی پلک ها/ کانتوپلاستی میانی</a:t>
            </a:r>
          </a:p>
          <a:p>
            <a:pPr marL="0" indent="0" algn="r" rtl="1">
              <a:buNone/>
            </a:pPr>
            <a:r>
              <a:rPr lang="fa-IR" dirty="0" smtClean="0"/>
              <a:t>33- اندوسیکلوفوتوکواگولاسیون (</a:t>
            </a:r>
            <a:r>
              <a:rPr lang="en-US" dirty="0" smtClean="0"/>
              <a:t>ECP</a:t>
            </a:r>
            <a:r>
              <a:rPr lang="fa-IR" dirty="0" smtClean="0"/>
              <a:t>)/ بلفاروتومی، انسیزیون و درناژ پلک                                  48- اصلاح تریکیازیس درآوردن با فورسپس، با الکترولیز/ دکمپرسیون اربیت</a:t>
            </a:r>
          </a:p>
          <a:p>
            <a:pPr marL="0" indent="0" algn="r" rtl="1">
              <a:buNone/>
            </a:pPr>
            <a:r>
              <a:rPr lang="fa-IR" dirty="0" smtClean="0"/>
              <a:t>34- اعمال جراحی </a:t>
            </a:r>
            <a:r>
              <a:rPr lang="en-US" dirty="0" smtClean="0"/>
              <a:t>Shunting</a:t>
            </a:r>
            <a:r>
              <a:rPr lang="fa-IR" dirty="0" smtClean="0"/>
              <a:t> در گلوکوم/ اعمال جراحی غیرنفوذی گلوکوم                                     49- انسیزیون لبه پلک با یا بدون گرافت مخاطی آزاد/ اربیتوتومی از طریق ملتحمه</a:t>
            </a:r>
          </a:p>
          <a:p>
            <a:pPr marL="0" indent="0" algn="r" rtl="1">
              <a:buNone/>
            </a:pPr>
            <a:r>
              <a:rPr lang="fa-IR" dirty="0" smtClean="0"/>
              <a:t>35- اعمال جراحی جدید گلوکوم مانند ترابکتوم و استنت/ کانتوتومی                                                50- رزکسیون ملتحمه، تارس و لواتور/ تصحیح رتراکسیون پلک/ ترمیم زخم تازه پلک</a:t>
            </a:r>
          </a:p>
          <a:p>
            <a:pPr marL="0" indent="0" algn="r" rtl="1">
              <a:buNone/>
            </a:pPr>
            <a:r>
              <a:rPr lang="fa-IR" dirty="0" smtClean="0"/>
              <a:t>36- تخلیه مایع و خون از فضای سوپراکوروئید/ شکافتن کپسول عدسی                                           51- برداشتن تومورهای پلکی و ترمیم محل آن/ ترمیم اکتروپیون/ ترمیم انتروپیون</a:t>
            </a:r>
          </a:p>
          <a:p>
            <a:pPr marL="0" indent="0" algn="r" rtl="1">
              <a:buNone/>
            </a:pPr>
            <a:r>
              <a:rPr lang="fa-IR" dirty="0" smtClean="0"/>
              <a:t>37- ایریدوتومی و کورنئوپلاستی توسط فتوکواگولاسیون/ نمونه برداری پلک                                    52- درآوردن جسم خارجی فرورفته در پلک/ اکسیزیون و ترمیم پلک</a:t>
            </a:r>
          </a:p>
          <a:p>
            <a:pPr marL="0" indent="0" algn="r" rtl="1">
              <a:buNone/>
            </a:pPr>
            <a:r>
              <a:rPr lang="fa-IR" dirty="0" smtClean="0"/>
              <a:t>38- تخریب، برداشتن کیست یا ضایعه عنبیه یا جسم مژگانی/ تارسورافی                                         53- بازسازی همه ضخامت پلک با جابجا کردن فلپ پلکی- ملتحمه ای از پلک دیگر</a:t>
            </a:r>
          </a:p>
          <a:p>
            <a:pPr marL="0" indent="0" algn="r" rtl="1">
              <a:buNone/>
            </a:pPr>
            <a:r>
              <a:rPr lang="fa-IR" dirty="0" smtClean="0"/>
              <a:t>39- شکافتن، درآوردن کاتاراکت ثانویه کپسول عدسی با لیزر/ ترمیم بلفارو پتوز                               54- انسیزیون ملتحمهه و تخلیه کیست ملتحمه/ تخریب ضایعه ملتحمه/ تزریق زیر ملتحمه</a:t>
            </a:r>
          </a:p>
          <a:p>
            <a:pPr marL="0" indent="0" algn="r" rtl="1">
              <a:buNone/>
            </a:pPr>
            <a:r>
              <a:rPr lang="fa-IR" dirty="0" smtClean="0"/>
              <a:t>40- درآوردن محتویات عدسی با آسپیراسیون/ تزریق داخل کپسول تنون/ رزکسیون لواتور                  55- اکسیزیون فولیکولهای ملتحمه و ضایعات ملتحمه با یا بدون اسکلرای مجاور، نمونه برداری ملتحمه</a:t>
            </a:r>
          </a:p>
          <a:p>
            <a:pPr marL="0" indent="0" algn="r" rtl="1">
              <a:buNone/>
            </a:pPr>
            <a:r>
              <a:rPr lang="fa-IR" dirty="0" smtClean="0"/>
              <a:t>41- فاکوفراگمانتاسیون و آسپیراسیون/ تحکیم اسکلرا با یا بدون گرافت                                            56- قطع سیمبلافارون با یا بدون کارگذاری کانفورمر یا کنتاکت لنز، فلپ ملتحمه ناقص یا کامل</a:t>
            </a:r>
          </a:p>
          <a:p>
            <a:pPr marL="0" indent="0" algn="r" rtl="1">
              <a:buNone/>
            </a:pPr>
            <a:r>
              <a:rPr lang="fa-IR" dirty="0" smtClean="0"/>
              <a:t>42- درآوردن عدسی با یا بدون ایریدکتومی داخل یا خارج کپسولی/ ترمیم اصلاح پتوز                       57- کنژنکتیوپلاستی/ انسیزیون، درناژ غده اشکی، داکریوسیستوستومی/ داکریوسیستکتومی</a:t>
            </a:r>
          </a:p>
          <a:p>
            <a:pPr marL="0" indent="0" algn="r" rtl="1">
              <a:buNone/>
            </a:pPr>
            <a:r>
              <a:rPr lang="fa-IR" dirty="0" smtClean="0"/>
              <a:t>43- گذاردن عدسیداخل چشمی بطور ثانویه به دنبال برداشتن عدسی/اربیتوتومی                                58- انسیزیون، چیدن پونکتوم اشکی/ اکسیزیون غده اشکی کامل یا ناقص/ نمونه برداری غده اشکی</a:t>
            </a:r>
          </a:p>
          <a:p>
            <a:pPr marL="0" indent="0" algn="r" rtl="1">
              <a:buNone/>
            </a:pPr>
            <a:r>
              <a:rPr lang="fa-IR" dirty="0" smtClean="0"/>
              <a:t>44- تخلیه مایع زیر رتین با کلینگ اسکلرا با یا بدون پروتزهای خارجی/ ویترکتومی                          59- برداشتن جسم خارجی یا سنگ در مجرای اشکی/ ترمیم پلاستیک کانالیکولینا</a:t>
            </a:r>
          </a:p>
          <a:p>
            <a:pPr marL="0" indent="0" algn="r" rtl="1">
              <a:buNone/>
            </a:pPr>
            <a:r>
              <a:rPr lang="fa-IR" dirty="0" smtClean="0"/>
              <a:t>45- پروفیلاکسی دکولمان رتین یک یا چند مرحله بدون درناژ با دیاترمی یا کرایوتراپی                      60- درآوردن تومور غده اشکی از طریق پیشانی با یا بدون استئوتومی</a:t>
            </a:r>
          </a:p>
          <a:p>
            <a:pPr marL="0" indent="0" algn="r" rtl="1">
              <a:buNone/>
            </a:pPr>
            <a:r>
              <a:rPr lang="fa-IR" dirty="0" smtClean="0"/>
              <a:t>46- تخریب ضایعه موضعی رتین یا کوروئید در یک مرحله  یا چند مرحله دیاترمی یا کرایوتراپی، فتوکواگولاسیون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09" y="921370"/>
            <a:ext cx="3479180" cy="1364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64" y="1071340"/>
            <a:ext cx="1661532" cy="11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1253360" y="2469930"/>
            <a:ext cx="9601196" cy="3132668"/>
          </a:xfrm>
        </p:spPr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fa-IR" sz="2300" dirty="0"/>
              <a:t>9-بیماران با سابقه جراحی قلبی یا سکته قلبی طی 6 ماه گذشته.</a:t>
            </a:r>
          </a:p>
          <a:p>
            <a:pPr marL="0" indent="0" algn="r" rtl="1">
              <a:buNone/>
            </a:pPr>
            <a:r>
              <a:rPr lang="fa-IR" sz="2300" dirty="0"/>
              <a:t>10- بیماران با سابقه سکته مغزی که از ثبات وضعیت بیمار کمتر ز 30 روز بگذرد.</a:t>
            </a:r>
          </a:p>
          <a:p>
            <a:pPr marL="0" indent="0" algn="r" rtl="1">
              <a:buNone/>
            </a:pPr>
            <a:r>
              <a:rPr lang="fa-IR" sz="2300" dirty="0"/>
              <a:t>11- بیماران دارای سابقه بروز و یا سابقه فامیلی هایپرترمی بدخیم.</a:t>
            </a:r>
          </a:p>
          <a:p>
            <a:pPr marL="0" indent="0" algn="r" rtl="1">
              <a:buNone/>
            </a:pPr>
            <a:r>
              <a:rPr lang="fa-IR" sz="2300" dirty="0"/>
              <a:t>12- بیماران تحت درمان با داروهای ضدایمنی و </a:t>
            </a:r>
            <a:r>
              <a:rPr lang="en-US" sz="2300" dirty="0"/>
              <a:t>MAO Inhibitor</a:t>
            </a:r>
            <a:r>
              <a:rPr lang="fa-IR" sz="2300" dirty="0"/>
              <a:t> ها.</a:t>
            </a:r>
          </a:p>
          <a:p>
            <a:pPr marL="0" indent="0" algn="r" rtl="1">
              <a:buNone/>
            </a:pPr>
            <a:r>
              <a:rPr lang="fa-IR" sz="2300" dirty="0"/>
              <a:t>13-بیماران </a:t>
            </a:r>
            <a:r>
              <a:rPr lang="en-US" sz="2300" dirty="0"/>
              <a:t>Multiple Trauma</a:t>
            </a:r>
            <a:r>
              <a:rPr lang="fa-IR" sz="2300" dirty="0"/>
              <a:t>.</a:t>
            </a:r>
          </a:p>
          <a:p>
            <a:pPr marL="0" indent="0" algn="r" rtl="1">
              <a:buNone/>
            </a:pPr>
            <a:r>
              <a:rPr lang="fa-IR" sz="2300" dirty="0"/>
              <a:t>14- بیمارانی که هوشیاری کامل ندارند.</a:t>
            </a:r>
          </a:p>
          <a:p>
            <a:pPr marL="0" indent="0" algn="r" rtl="1">
              <a:buNone/>
            </a:pPr>
            <a:r>
              <a:rPr lang="fa-IR" sz="2300" dirty="0"/>
              <a:t>15- هر گونه پیوند عضو احشایی.</a:t>
            </a:r>
          </a:p>
          <a:p>
            <a:pPr marL="0" indent="0" algn="r" rtl="1">
              <a:buNone/>
            </a:pPr>
            <a:r>
              <a:rPr lang="fa-IR" sz="2300" dirty="0"/>
              <a:t>تبصره : انجام پیوندهای غیر احشایی با رعایت مربوطه بلامانع است.</a:t>
            </a:r>
          </a:p>
          <a:p>
            <a:pPr marL="0" indent="0" algn="r" rtl="1">
              <a:buNone/>
            </a:pPr>
            <a:r>
              <a:rPr lang="fa-IR" sz="2300" dirty="0"/>
              <a:t>16-پذیرش و بستری بیماران جهت اقدامات درمانی غیر جراحی</a:t>
            </a:r>
            <a:r>
              <a:rPr lang="fa-IR" sz="2300" dirty="0" smtClean="0"/>
              <a:t>.</a:t>
            </a:r>
          </a:p>
          <a:p>
            <a:pPr marL="0" indent="0" algn="r" rtl="1">
              <a:buNone/>
            </a:pPr>
            <a:r>
              <a:rPr lang="fa-IR" sz="2300" dirty="0" smtClean="0"/>
              <a:t>17- اعمال جراحی که نیاز به بستری بیش از 24 ساعت دارد.</a:t>
            </a:r>
          </a:p>
          <a:p>
            <a:pPr marL="0" indent="0" algn="r" rtl="1">
              <a:buNone/>
            </a:pPr>
            <a:r>
              <a:rPr lang="fa-IR" sz="2300" dirty="0" smtClean="0"/>
              <a:t>18- انجام هرگونه اعمال جراحی خارج از لیست مجاز در مراکز جراحی محدود.</a:t>
            </a:r>
            <a:endParaRPr lang="en-US" sz="2300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2" y="651640"/>
            <a:ext cx="7388773" cy="172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62" y="750435"/>
            <a:ext cx="1237787" cy="12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61- تصحیح پونکتوم برگشته با کوتر/ داکریوسیستورینوستومی</a:t>
            </a:r>
          </a:p>
          <a:p>
            <a:pPr marL="0" indent="0" algn="r" rtl="1">
              <a:buNone/>
            </a:pPr>
            <a:r>
              <a:rPr lang="fa-IR" dirty="0" smtClean="0"/>
              <a:t>62- کژنکتیوورینوستومی بدون لوله/ بستن پونکوم اشکی با کوتر</a:t>
            </a:r>
          </a:p>
          <a:p>
            <a:pPr marL="0" indent="0" algn="r" rtl="1">
              <a:buNone/>
            </a:pPr>
            <a:r>
              <a:rPr lang="fa-IR" dirty="0" smtClean="0"/>
              <a:t>63- بستن فیستول کیسه اشکی/ دیلاتاسیون پونکتوم اشکی با یا بدون شستشو</a:t>
            </a:r>
          </a:p>
          <a:p>
            <a:pPr marL="0" indent="0" algn="r" rtl="1">
              <a:buNone/>
            </a:pPr>
            <a:r>
              <a:rPr lang="fa-IR" dirty="0" smtClean="0"/>
              <a:t>64- میل زدن مجرای نازولاکریمال با یا بدون شستشو با یا بدون وارد کردن لوله یا استنت</a:t>
            </a:r>
          </a:p>
          <a:p>
            <a:pPr marL="0" indent="0" algn="r" rtl="1">
              <a:buNone/>
            </a:pPr>
            <a:r>
              <a:rPr lang="fa-IR" dirty="0" smtClean="0"/>
              <a:t>65- میل زدن کانالیکولهای اشکی با یا بدون شستشو/ تزریق به داخل سیستم اشکی  برای رادیوگرافی</a:t>
            </a:r>
          </a:p>
          <a:p>
            <a:pPr marL="0" indent="0" algn="r" rtl="1">
              <a:buNone/>
            </a:pPr>
            <a:r>
              <a:rPr lang="fa-IR" dirty="0" smtClean="0"/>
              <a:t>66- تخلیه چشم با یا بدون جایگذاری پروتز چشمی و اربیتال</a:t>
            </a:r>
          </a:p>
          <a:p>
            <a:pPr marL="0" indent="0" algn="r" rtl="1">
              <a:buNone/>
            </a:pPr>
            <a:r>
              <a:rPr lang="fa-IR" dirty="0" smtClean="0"/>
              <a:t>67- کپسولتومی یا برداشتن کپسول/ برداشتن شالازیون/ بازکردن مجرای غدد اشکی</a:t>
            </a:r>
          </a:p>
          <a:p>
            <a:pPr marL="0" indent="0" algn="r" rtl="1">
              <a:buNone/>
            </a:pPr>
            <a:r>
              <a:rPr lang="fa-IR" dirty="0" smtClean="0"/>
              <a:t>68- بازسازی آنتروپیون یا اکتروپیون/ سوراخ کردن آیریس/ اعمال جراحی لنز/ ترمیم پارگی شبکیه</a:t>
            </a:r>
          </a:p>
          <a:p>
            <a:pPr marL="0" indent="0" algn="r" rtl="1">
              <a:buNone/>
            </a:pPr>
            <a:r>
              <a:rPr lang="fa-IR" dirty="0" smtClean="0"/>
              <a:t>69- برداشتن مامبران روی شبکیه/ آزادسازی بافتهای فیبروز از شبکیه و زجاجیه و انجام رتینوتومی</a:t>
            </a:r>
          </a:p>
          <a:p>
            <a:pPr marL="0" indent="0" algn="r" rtl="1">
              <a:buNone/>
            </a:pPr>
            <a:r>
              <a:rPr lang="fa-IR" dirty="0" smtClean="0"/>
              <a:t>70- تریق جایگزین زجاجیه/ تزریقات داخل ویتره/ کاتاراکت/ گلوکوم/ قرنیه/ جراحی رتین </a:t>
            </a:r>
          </a:p>
          <a:p>
            <a:pPr marL="0" indent="0" algn="r" rtl="1">
              <a:buNone/>
            </a:pPr>
            <a:r>
              <a:rPr lang="fa-IR" dirty="0" smtClean="0"/>
              <a:t>71- سوراخ کردن شبکیه/ تونومتری یااندازه گیری فشار چشم/ رینگ های داخل قرنیه ای</a:t>
            </a:r>
          </a:p>
          <a:p>
            <a:pPr marL="0" indent="0" algn="r" rtl="1">
              <a:buNone/>
            </a:pPr>
            <a:r>
              <a:rPr lang="fa-IR" dirty="0" smtClean="0"/>
              <a:t>72- اصلاح لیزری و غیرلیزری عیوب انکساری/ کارگذاری لنزهای داخل چشمی فاکیک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312" y="691376"/>
            <a:ext cx="3679903" cy="1594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556932"/>
            <a:ext cx="4112939" cy="3397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83" y="982132"/>
            <a:ext cx="1451514" cy="13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96" y="996587"/>
            <a:ext cx="9601196" cy="1303867"/>
          </a:xfrm>
        </p:spPr>
        <p:txBody>
          <a:bodyPr>
            <a:normAutofit/>
          </a:bodyPr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fa-IR" sz="4000" dirty="0" smtClean="0"/>
              <a:t>اعمال جراحی مجاز در دستگاه تناسلی مونث  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4297"/>
          </a:xfrm>
        </p:spPr>
        <p:txBody>
          <a:bodyPr>
            <a:normAutofit fontScale="625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ماسوپیالیزاسیون کیست بارتولن/ کولپوسنتز</a:t>
            </a:r>
          </a:p>
          <a:p>
            <a:pPr marL="0" indent="0" algn="r" rtl="1">
              <a:buNone/>
            </a:pPr>
            <a:r>
              <a:rPr lang="fa-IR" dirty="0" smtClean="0"/>
              <a:t>2- بیوپسی مخاط واژن، شامل کیست هایی که نیازمند بخیه هم باشند</a:t>
            </a:r>
          </a:p>
          <a:p>
            <a:pPr marL="0" indent="0" algn="r" rtl="1">
              <a:buNone/>
            </a:pPr>
            <a:r>
              <a:rPr lang="fa-IR" dirty="0" smtClean="0"/>
              <a:t>3- اکسیزیون سپتوم واژن/ دیلاتاسیون واژن در بیهوشی/ واژینوپلاستی</a:t>
            </a:r>
          </a:p>
          <a:p>
            <a:pPr marL="0" indent="0" algn="r" rtl="1">
              <a:buNone/>
            </a:pPr>
            <a:r>
              <a:rPr lang="fa-IR" dirty="0" smtClean="0"/>
              <a:t>4- معاینه لگن زیر بیهوشی/ کولپوسکوپی تشخیصی/ کونیزاسیون سرویکس</a:t>
            </a:r>
          </a:p>
          <a:p>
            <a:pPr marL="0" indent="0" algn="r" rtl="1">
              <a:buNone/>
            </a:pPr>
            <a:r>
              <a:rPr lang="fa-IR" dirty="0" smtClean="0"/>
              <a:t>5- تراکلورافی، ترمیم پلاستیک سرویکس از راه واژن</a:t>
            </a:r>
          </a:p>
          <a:p>
            <a:pPr marL="0" indent="0" algn="r" rtl="1">
              <a:buNone/>
            </a:pPr>
            <a:r>
              <a:rPr lang="fa-IR" dirty="0" smtClean="0"/>
              <a:t>6- دیلاتاسیون و کورتاژ باقیمانده سرویکس/ دیلاتاسیون و کورتاژ(غیر حاملگی)</a:t>
            </a:r>
          </a:p>
          <a:p>
            <a:pPr marL="0" indent="0" algn="r" rtl="1">
              <a:buNone/>
            </a:pPr>
            <a:r>
              <a:rPr lang="fa-IR" dirty="0" smtClean="0"/>
              <a:t>7- </a:t>
            </a:r>
            <a:r>
              <a:rPr lang="en-US" dirty="0" smtClean="0"/>
              <a:t>IVF</a:t>
            </a:r>
            <a:r>
              <a:rPr lang="fa-IR" dirty="0"/>
              <a:t> </a:t>
            </a:r>
            <a:r>
              <a:rPr lang="fa-IR" dirty="0" smtClean="0"/>
              <a:t>و </a:t>
            </a:r>
            <a:r>
              <a:rPr lang="en-US" dirty="0" smtClean="0"/>
              <a:t>GIFT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8- جراحی کیست تخمدان ساده/ سیستوسل و رکتوسل</a:t>
            </a:r>
          </a:p>
          <a:p>
            <a:pPr marL="0" indent="0" algn="r" rtl="1">
              <a:buNone/>
            </a:pPr>
            <a:r>
              <a:rPr lang="fa-IR" dirty="0" smtClean="0"/>
              <a:t>9- کندیلوماتا و لوواژینال/ بیوپسی تخمدان/ کورتاژ تشخیصی</a:t>
            </a:r>
          </a:p>
          <a:p>
            <a:pPr marL="0" indent="0" algn="r" rtl="1">
              <a:buNone/>
            </a:pPr>
            <a:r>
              <a:rPr lang="fa-IR" dirty="0" smtClean="0"/>
              <a:t>10- برداشتن کیست ساده تخمدان با لاپاراسکوپ/ دیدن رحم و لوله ها</a:t>
            </a:r>
          </a:p>
          <a:p>
            <a:pPr marL="0" indent="0" algn="r" rtl="1">
              <a:buNone/>
            </a:pPr>
            <a:r>
              <a:rPr lang="fa-IR" dirty="0" smtClean="0"/>
              <a:t>11- برداشتن ضایعات گردن رحم با لیزر/ نمونه برداری ضایعات </a:t>
            </a:r>
            <a:r>
              <a:rPr lang="en-US" dirty="0" err="1" smtClean="0"/>
              <a:t>Conization</a:t>
            </a:r>
            <a:r>
              <a:rPr lang="fa-IR" dirty="0" smtClean="0"/>
              <a:t> با لیزر</a:t>
            </a:r>
          </a:p>
          <a:p>
            <a:pPr marL="0" indent="0" algn="r" rtl="1">
              <a:buNone/>
            </a:pPr>
            <a:r>
              <a:rPr lang="fa-IR" dirty="0" smtClean="0"/>
              <a:t>12- شیرودکار- ماکدونالد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3" y="2556931"/>
            <a:ext cx="4036741" cy="3397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829" y="728132"/>
            <a:ext cx="1436184" cy="13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fa-IR" dirty="0" smtClean="0"/>
              <a:t>اعمال جراحی مجاز مربوط به بافت پوست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3269"/>
            <a:ext cx="9601196" cy="3824868"/>
          </a:xfrm>
        </p:spPr>
        <p:txBody>
          <a:bodyPr>
            <a:normAutofit fontScale="40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1- برداشتن ضایعات خوش خیم و بدخیم پوست/ فلپ و گرافت ساده پوست/ گذاشتن پروتز سینه، چانه، باسن، لب، پا و ...</a:t>
            </a:r>
          </a:p>
          <a:p>
            <a:pPr marL="0" indent="0" algn="r" rtl="1">
              <a:buNone/>
            </a:pPr>
            <a:r>
              <a:rPr lang="fa-IR" dirty="0" smtClean="0"/>
              <a:t>2- ترمیم اسکارهای پوست/ رینکلکتومی یا برداشتن چین و چروک پوست/ گرافت پوستی/ لیفت صورت/ درم ابریژن</a:t>
            </a:r>
          </a:p>
          <a:p>
            <a:pPr marL="0" indent="0" algn="r" rtl="1">
              <a:buNone/>
            </a:pPr>
            <a:r>
              <a:rPr lang="fa-IR" dirty="0" smtClean="0"/>
              <a:t>3- کاشت مو/ انواع لیزر پوست/ تزریق بوتولونیوم توکسین/ کرایوتراپی/ تزریق چربی/ لیفت پوست (بازو و ران)</a:t>
            </a:r>
          </a:p>
          <a:p>
            <a:pPr marL="0" indent="0" algn="r" rtl="1">
              <a:buNone/>
            </a:pPr>
            <a:r>
              <a:rPr lang="fa-IR" dirty="0" smtClean="0"/>
              <a:t>4- </a:t>
            </a:r>
            <a:r>
              <a:rPr lang="en-US" dirty="0" smtClean="0"/>
              <a:t>Soft Tissue Augmentation</a:t>
            </a:r>
            <a:r>
              <a:rPr lang="fa-IR" dirty="0" smtClean="0"/>
              <a:t> / فتوتراپی و </a:t>
            </a:r>
            <a:r>
              <a:rPr lang="en-US" dirty="0" smtClean="0"/>
              <a:t>PDT</a:t>
            </a:r>
            <a:r>
              <a:rPr lang="fa-IR" dirty="0" smtClean="0"/>
              <a:t>/ ترمیم دیفکت های اسکالپ، پیشانی، پلک، بینی، صورت </a:t>
            </a:r>
          </a:p>
          <a:p>
            <a:pPr marL="0" indent="0" algn="r" rtl="1">
              <a:buNone/>
            </a:pPr>
            <a:r>
              <a:rPr lang="fa-IR" dirty="0" smtClean="0"/>
              <a:t>5- </a:t>
            </a:r>
            <a:r>
              <a:rPr lang="en-US" dirty="0" smtClean="0"/>
              <a:t>Resurfacing</a:t>
            </a:r>
            <a:r>
              <a:rPr lang="fa-IR" dirty="0" smtClean="0"/>
              <a:t> شیمیای و مکانیکی/ </a:t>
            </a:r>
            <a:r>
              <a:rPr lang="en-US" dirty="0" smtClean="0"/>
              <a:t>MOHS</a:t>
            </a:r>
            <a:r>
              <a:rPr lang="fa-IR" dirty="0" smtClean="0"/>
              <a:t>/ اسکلروتراپی</a:t>
            </a:r>
          </a:p>
          <a:p>
            <a:pPr marL="0" indent="0" algn="r" rtl="1">
              <a:buNone/>
            </a:pPr>
            <a:r>
              <a:rPr lang="fa-IR" dirty="0" smtClean="0"/>
              <a:t>6- </a:t>
            </a:r>
            <a:r>
              <a:rPr lang="en-US" dirty="0" smtClean="0"/>
              <a:t>Electro </a:t>
            </a:r>
            <a:r>
              <a:rPr lang="en-US" dirty="0" err="1" smtClean="0"/>
              <a:t>Sugery</a:t>
            </a:r>
            <a:r>
              <a:rPr lang="fa-IR" dirty="0" smtClean="0"/>
              <a:t> / انسیزیون و درناژ کیست اپی تلیالی (کیست سباسه) عفونی و غیرعفونی با برداشت کامل ساک و ترمیم حفره</a:t>
            </a:r>
          </a:p>
          <a:p>
            <a:pPr marL="0" indent="0" algn="r" rtl="1">
              <a:buNone/>
            </a:pPr>
            <a:r>
              <a:rPr lang="fa-IR" dirty="0" smtClean="0"/>
              <a:t>7- انسیزیون و درناژ فورانکل/ نمونه برداری پوست یا بافت زیرجلدی</a:t>
            </a:r>
          </a:p>
          <a:p>
            <a:pPr marL="0" indent="0" algn="r" rtl="1">
              <a:buNone/>
            </a:pPr>
            <a:r>
              <a:rPr lang="fa-IR" dirty="0" smtClean="0"/>
              <a:t>8- اکسیزیون کیست پایلونیدال/ انسیزیون و درناژ عفونت شدید محل</a:t>
            </a:r>
          </a:p>
          <a:p>
            <a:pPr marL="0" indent="0" algn="r" rtl="1">
              <a:buNone/>
            </a:pPr>
            <a:r>
              <a:rPr lang="fa-IR" dirty="0" smtClean="0"/>
              <a:t>9- پونکسیون یا آسپیراسیون آبسه، هماتوم یا کیست/ درناژ هماتوم/ انسیزیون و برداشت جسم خارجی، بافت زیرجلدی</a:t>
            </a:r>
          </a:p>
          <a:p>
            <a:pPr marL="0" indent="0" algn="r" rtl="1">
              <a:buNone/>
            </a:pPr>
            <a:r>
              <a:rPr lang="fa-IR" dirty="0" smtClean="0"/>
              <a:t>10- انسیزیون و درناژ آبسه (کریانکل، هیدرآنیت چرکی و آبسه های دیگر جلدی و زیرجلدی)</a:t>
            </a:r>
          </a:p>
          <a:p>
            <a:pPr marL="0" indent="0" algn="r" rtl="1">
              <a:buNone/>
            </a:pPr>
            <a:r>
              <a:rPr lang="fa-IR" dirty="0" smtClean="0"/>
              <a:t>11- اکسیزیون ضایعه پوستی و بافت زیرجلدی (سیکاتریسی، فیبروز التهابی مادرزادی کیستیک)</a:t>
            </a:r>
          </a:p>
          <a:p>
            <a:pPr marL="0" indent="0" algn="r" rtl="1">
              <a:buNone/>
            </a:pPr>
            <a:r>
              <a:rPr lang="fa-IR" dirty="0" smtClean="0"/>
              <a:t>12- اکسیزیون بستر ناخن بصورت ناقص یا کامل (ناخن در گوشت رفته یا تغییر شکل داده)</a:t>
            </a:r>
          </a:p>
          <a:p>
            <a:pPr marL="0" indent="0" algn="r" rtl="1">
              <a:buNone/>
            </a:pPr>
            <a:r>
              <a:rPr lang="fa-IR" dirty="0" smtClean="0"/>
              <a:t>13- پونکسیون و آسپیراسیون کیست پستان/ ماستوتومی یا اکسپلوراسیون یا درناژ آبسه عمقی</a:t>
            </a:r>
          </a:p>
          <a:p>
            <a:pPr marL="0" indent="0" algn="r" rtl="1">
              <a:buNone/>
            </a:pPr>
            <a:r>
              <a:rPr lang="fa-IR" dirty="0" smtClean="0"/>
              <a:t>14- نمونه برداری پستان سوزنی/ بازسازی پستان ها با فلپ/ ماموپلاستی/ ماستکتومی/ ماستوپکسی</a:t>
            </a:r>
          </a:p>
          <a:p>
            <a:pPr marL="0" indent="0" algn="r" rtl="1">
              <a:buNone/>
            </a:pPr>
            <a:r>
              <a:rPr lang="fa-IR" dirty="0" smtClean="0"/>
              <a:t>15- اکسیزیون کیست فیبروآدنوم یا هر تومور خوش خیم بافت نابجای پستانی، ضایعات مجرا یا ضایعات نوک سینه مرد یا زن یک ضایعه یابیشتر</a:t>
            </a:r>
          </a:p>
          <a:p>
            <a:pPr marL="0" indent="0" algn="r" rtl="1">
              <a:buNone/>
            </a:pPr>
            <a:r>
              <a:rPr lang="fa-IR" dirty="0" smtClean="0"/>
              <a:t>16- اکسپلوراسیون نوک سینه/ درآوردن و خارج سازی ضایعات پستان/ تخلیه ژنیکوماستی یک یا دوطرفه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19" b="9262"/>
          <a:stretch/>
        </p:blipFill>
        <p:spPr>
          <a:xfrm>
            <a:off x="1295401" y="2735301"/>
            <a:ext cx="3588833" cy="3453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63" y="692958"/>
            <a:ext cx="1299811" cy="12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fa-IR" dirty="0" smtClean="0"/>
              <a:t>اعمال جراحی مجاز در دستگاه خون و لنف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1- </a:t>
            </a:r>
            <a:r>
              <a:rPr lang="en-US" dirty="0" smtClean="0"/>
              <a:t>Lumpectomy </a:t>
            </a:r>
            <a:r>
              <a:rPr lang="fa-IR" dirty="0" smtClean="0"/>
              <a:t> و نمونه برداری غدد لنفاوی زیر بغل جهت کانسر پستان</a:t>
            </a:r>
          </a:p>
          <a:p>
            <a:pPr marL="0" indent="0" algn="r" rtl="1">
              <a:buNone/>
            </a:pPr>
            <a:r>
              <a:rPr lang="fa-IR" dirty="0" smtClean="0"/>
              <a:t>2- بیوپسی غدد لنفاوی، گ</a:t>
            </a:r>
          </a:p>
          <a:p>
            <a:pPr marL="0" indent="0" algn="r" rtl="1">
              <a:buNone/>
            </a:pPr>
            <a:r>
              <a:rPr lang="fa-IR" dirty="0" smtClean="0"/>
              <a:t>ردن، زیر بغل، کشاله ران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3044284"/>
            <a:ext cx="4637048" cy="3010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715" y="711199"/>
            <a:ext cx="1257764" cy="12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fa-IR" dirty="0" smtClean="0"/>
              <a:t>اعمال جراحی مجاز در دستگاه قلب و </a:t>
            </a:r>
            <a:r>
              <a:rPr lang="fa-IR" sz="3600" dirty="0" smtClean="0"/>
              <a:t>عروق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1- واریس اندام تحتانی</a:t>
            </a:r>
          </a:p>
          <a:p>
            <a:pPr marL="0" indent="0" algn="r" rtl="1">
              <a:buNone/>
            </a:pPr>
            <a:r>
              <a:rPr lang="fa-IR" dirty="0" smtClean="0"/>
              <a:t>2- گذاشتن کاتتر پورت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56" y="2556932"/>
            <a:ext cx="5698273" cy="3589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895" y="692959"/>
            <a:ext cx="1157403" cy="13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fa-IR" sz="4000" dirty="0" smtClean="0"/>
              <a:t>اعمال جراحی مجاز در دستگاه غدد درون ریز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1- انسیزیون و درناژ کیست تیروگلوس عفونی</a:t>
            </a:r>
          </a:p>
          <a:p>
            <a:pPr marL="0" indent="0" algn="r" rtl="1">
              <a:buNone/>
            </a:pPr>
            <a:r>
              <a:rPr lang="fa-IR" dirty="0" smtClean="0"/>
              <a:t>2- نمونه برداری سوزنی از تیروئید</a:t>
            </a:r>
          </a:p>
          <a:p>
            <a:pPr marL="0" indent="0" algn="r" rtl="1">
              <a:buNone/>
            </a:pPr>
            <a:r>
              <a:rPr lang="fa-IR" dirty="0" smtClean="0"/>
              <a:t>3- تیروئیدکتومی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0" y="2556932"/>
            <a:ext cx="5051502" cy="3598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837" y="667522"/>
            <a:ext cx="1313520" cy="11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fa-IR" dirty="0" smtClean="0"/>
              <a:t>اعمال جراحی مجاز در جراحی درون بین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لاپاراسکوپی پایه شامل فتق، کیسه صفرا و تشخیصی منوط به اخذ موافقت از کمیسیون ماده 20 و فراهم آوردن شرایط و استانداردهای لازم.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28" y="3191727"/>
            <a:ext cx="5016187" cy="2955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86" y="692959"/>
            <a:ext cx="1335823" cy="135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fa-IR" sz="7200" dirty="0"/>
              <a:t>والسلام</a:t>
            </a:r>
            <a:r>
              <a:rPr lang="fa-IR" dirty="0"/>
              <a:t> </a:t>
            </a:r>
            <a:endParaRPr lang="fa-IR" dirty="0" smtClean="0"/>
          </a:p>
          <a:p>
            <a:pPr marL="0" indent="0" algn="ctr" rtl="1">
              <a:buNone/>
            </a:pPr>
            <a:r>
              <a:rPr lang="fa-IR" dirty="0" smtClean="0"/>
              <a:t>منبع: دفتر نظارت و اعتباربخشی امور درمان</a:t>
            </a:r>
          </a:p>
          <a:p>
            <a:pPr marL="0" indent="0" algn="ctr" rtl="1">
              <a:buNone/>
            </a:pPr>
            <a:r>
              <a:rPr lang="fa-IR" dirty="0" smtClean="0"/>
              <a:t>وزارت بهداشت درمان و آموزش پزشکی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07" y="947855"/>
            <a:ext cx="1585329" cy="134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fa-IR" dirty="0" smtClean="0"/>
              <a:t>اعمال جراحی مجاز در دستگاه عصبی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fa-IR" sz="1400" dirty="0" smtClean="0"/>
              <a:t>1- سوزن زدن در فضای ساب دورال از راه فونتانل (شیرخوار) یک طرفه یا دوطرفه</a:t>
            </a:r>
          </a:p>
          <a:p>
            <a:pPr marL="0" indent="0" algn="r" rtl="1">
              <a:buNone/>
            </a:pPr>
            <a:r>
              <a:rPr lang="fa-IR" sz="1400" dirty="0" smtClean="0"/>
              <a:t>2-پونکسیون ونتریکول از راه </a:t>
            </a:r>
            <a:r>
              <a:rPr lang="en-US" sz="1400" dirty="0" smtClean="0"/>
              <a:t>Burr Hole</a:t>
            </a:r>
            <a:r>
              <a:rPr lang="fa-IR" sz="1400" dirty="0" smtClean="0"/>
              <a:t> قبلی، فونتانل یا کاتتر مخزن داخل ونتریکول با یا بدون تزریق دارو و یا سایر موارد برای تشخیص و درمان</a:t>
            </a:r>
          </a:p>
          <a:p>
            <a:pPr marL="0" indent="0" algn="r" rtl="1">
              <a:buNone/>
            </a:pPr>
            <a:r>
              <a:rPr lang="fa-IR" sz="1400" dirty="0" smtClean="0"/>
              <a:t>3-پونکسیون سیسترن با یا بدون تزریق دارو و یا سایر موارد برای تشخیص یا درمان</a:t>
            </a:r>
          </a:p>
          <a:p>
            <a:pPr marL="0" indent="0" algn="r" rtl="1">
              <a:buNone/>
            </a:pPr>
            <a:r>
              <a:rPr lang="fa-IR" sz="1400" dirty="0" smtClean="0"/>
              <a:t>4- پونکسیون سیسترن پمپ مخزن شانت برای آسپیراسیون یا تزریق</a:t>
            </a:r>
          </a:p>
          <a:p>
            <a:pPr marL="0" indent="0" algn="r" rtl="1">
              <a:buNone/>
            </a:pPr>
            <a:r>
              <a:rPr lang="fa-IR" sz="1400" dirty="0" smtClean="0"/>
              <a:t>5- خارج نمودن تحریک کننده های عصبی</a:t>
            </a:r>
          </a:p>
          <a:p>
            <a:pPr marL="0" indent="0" algn="r" rtl="1">
              <a:buNone/>
            </a:pPr>
            <a:r>
              <a:rPr lang="fa-IR" sz="1400" dirty="0" smtClean="0"/>
              <a:t>6-تزریق خون لخته در ناحیه کمری اپیدورال جهت بندآوردن لیک مایع نخاعی</a:t>
            </a:r>
          </a:p>
          <a:p>
            <a:pPr marL="0" indent="0" algn="r" rtl="1">
              <a:buNone/>
            </a:pPr>
            <a:r>
              <a:rPr lang="fa-IR" sz="1400" dirty="0" smtClean="0"/>
              <a:t>7- سوزن زدن برای تزریق، درناژ یا آسپیراسیون اپیدورال یا کودال ساده</a:t>
            </a:r>
          </a:p>
          <a:p>
            <a:pPr marL="0" indent="0" algn="r" rtl="1">
              <a:buNone/>
            </a:pPr>
            <a:r>
              <a:rPr lang="fa-IR" sz="1400" dirty="0" smtClean="0"/>
              <a:t>8- تزریق جهت میلوگرافی نخاع</a:t>
            </a:r>
          </a:p>
          <a:p>
            <a:pPr marL="0" indent="0" algn="r" rtl="1">
              <a:buNone/>
            </a:pPr>
            <a:r>
              <a:rPr lang="fa-IR" sz="1400" dirty="0" smtClean="0"/>
              <a:t>9- تزریق ماده بی حسی و ماده حاجب یا محلول نورولیتیک در فضای اپیدورال یا کودال</a:t>
            </a:r>
          </a:p>
          <a:p>
            <a:pPr marL="0" indent="0" algn="r" rtl="1">
              <a:buNone/>
            </a:pPr>
            <a:r>
              <a:rPr lang="fa-IR" sz="1400" dirty="0" smtClean="0"/>
              <a:t>10- تزریق برای دیسکوگرافی یک سطح یا سطوح مختلف کمری یا گردنی</a:t>
            </a:r>
          </a:p>
          <a:p>
            <a:pPr marL="0" indent="0" algn="r" rtl="1">
              <a:buNone/>
            </a:pPr>
            <a:r>
              <a:rPr lang="fa-IR" sz="1400" dirty="0" smtClean="0"/>
              <a:t>11- بلوک عصبی اعصاب سوماتیک سمپاتیک</a:t>
            </a:r>
          </a:p>
          <a:p>
            <a:pPr marL="0" indent="0" algn="r" rtl="1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2" y="3121572"/>
            <a:ext cx="5223643" cy="314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93" y="711199"/>
            <a:ext cx="1202008" cy="11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fa-IR" sz="4000" dirty="0" smtClean="0"/>
              <a:t>اعمال جراحی مجاز در سیستم اعصاب محیطی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6868"/>
            <a:ext cx="9601196" cy="372066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1300" dirty="0" smtClean="0"/>
              <a:t>1- نورولیز اعصاب انگشتی</a:t>
            </a:r>
          </a:p>
          <a:p>
            <a:pPr marL="0" indent="0" algn="r" rtl="1">
              <a:buNone/>
            </a:pPr>
            <a:r>
              <a:rPr lang="fa-IR" sz="1300" dirty="0" smtClean="0"/>
              <a:t>2- نورولیز عصب اولنار در آرنج </a:t>
            </a:r>
          </a:p>
          <a:p>
            <a:pPr marL="0" indent="0" algn="r" rtl="1">
              <a:buNone/>
            </a:pPr>
            <a:r>
              <a:rPr lang="fa-IR" sz="1300" dirty="0" smtClean="0"/>
              <a:t>3- نورولیز عصب مدیان در تونل کارپی</a:t>
            </a:r>
          </a:p>
          <a:p>
            <a:pPr marL="0" indent="0" algn="r" rtl="1">
              <a:buNone/>
            </a:pPr>
            <a:r>
              <a:rPr lang="fa-IR" sz="1300" dirty="0" smtClean="0"/>
              <a:t>4- قطع یا تخریب اعصاب فوق حدقه ای، زیر حدقه ای، چانه ای، صورتی، پس سری بزرگ، اوپتراتور، خارج لنگی با یا بدون تنوتومی اداکتور یکطرفه یا دو طرفه</a:t>
            </a:r>
          </a:p>
          <a:p>
            <a:pPr marL="0" indent="0" algn="r" rtl="1">
              <a:buNone/>
            </a:pPr>
            <a:r>
              <a:rPr lang="fa-IR" sz="1300" dirty="0" smtClean="0"/>
              <a:t>5- اکسیزیون نوروما، عصب پوستی انگشت، دست یا پا</a:t>
            </a:r>
          </a:p>
          <a:p>
            <a:pPr marL="0" indent="0" algn="r" rtl="1">
              <a:buNone/>
            </a:pPr>
            <a:r>
              <a:rPr lang="fa-IR" sz="1300" dirty="0" smtClean="0"/>
              <a:t>6- ترمیم اعصاب انگشت و اعصاب محیطی زیر آرنج و زانو</a:t>
            </a:r>
          </a:p>
          <a:p>
            <a:pPr marL="0" indent="0" algn="r" rtl="1">
              <a:buNone/>
            </a:pPr>
            <a:r>
              <a:rPr lang="fa-IR" sz="1300" dirty="0" smtClean="0"/>
              <a:t>7- وارد کردن/ تزریق مواد بیحسی (بلوک عصبی)، تشخیصی ی درمانی</a:t>
            </a:r>
          </a:p>
          <a:p>
            <a:pPr marL="0" indent="0" algn="r" rtl="1">
              <a:buNone/>
            </a:pPr>
            <a:r>
              <a:rPr lang="fa-IR" sz="1300" dirty="0" smtClean="0"/>
              <a:t>8- ترمیم عصب صورتی در صورتی که نیاز به فلپ نباشد</a:t>
            </a:r>
          </a:p>
          <a:p>
            <a:pPr marL="0" indent="0" algn="r" rtl="1">
              <a:buNone/>
            </a:pPr>
            <a:endParaRPr lang="en-US" sz="13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8" y="3720662"/>
            <a:ext cx="5948855" cy="252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517" y="678705"/>
            <a:ext cx="1315843" cy="118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fa-IR" sz="4000" dirty="0" smtClean="0"/>
              <a:t>اعمال جراحی مجاز دستگاه ادراری/ تناسلی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897" y="2522483"/>
            <a:ext cx="9354206" cy="3647089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fa-IR" sz="1300" dirty="0" smtClean="0"/>
              <a:t>1- نفروستومی پرکوتانئوس (</a:t>
            </a:r>
            <a:r>
              <a:rPr lang="en-US" sz="1300" dirty="0" smtClean="0"/>
              <a:t>PCN</a:t>
            </a:r>
            <a:r>
              <a:rPr lang="fa-IR" sz="1300" dirty="0" smtClean="0"/>
              <a:t>)، نفروتومی با تخلیه                                                                   17- رزکسیون اسپرماتوسل</a:t>
            </a:r>
          </a:p>
          <a:p>
            <a:pPr marL="0" indent="0" algn="r" rtl="1">
              <a:buNone/>
            </a:pPr>
            <a:r>
              <a:rPr lang="fa-IR" sz="1300" dirty="0" smtClean="0"/>
              <a:t>2- بررسی های مانومتریک از راه لوله نفروستومی یا پیلوستومی یا کاتتر حالبی                                      18- بیوپسی بیضه</a:t>
            </a:r>
          </a:p>
          <a:p>
            <a:pPr marL="0" indent="0" algn="r" rtl="1">
              <a:buNone/>
            </a:pPr>
            <a:r>
              <a:rPr lang="fa-IR" sz="1300" dirty="0" smtClean="0"/>
              <a:t>3- تغییر لوله نفروستومی یا پیلوستومی                                                                                          19- شکستگی پنیس</a:t>
            </a:r>
          </a:p>
          <a:p>
            <a:pPr marL="0" indent="0" algn="r" rtl="1">
              <a:buNone/>
            </a:pPr>
            <a:r>
              <a:rPr lang="fa-IR" sz="1300" dirty="0" smtClean="0"/>
              <a:t>4-</a:t>
            </a:r>
            <a:r>
              <a:rPr lang="en-US" sz="1300" dirty="0" smtClean="0"/>
              <a:t>TUL</a:t>
            </a:r>
            <a:r>
              <a:rPr lang="fa-IR" sz="1300" dirty="0" smtClean="0"/>
              <a:t> سنگ حالب میانی و تحتانی                                                                                             20- سیستوستومی پرکوتانئوس و کلاسیک</a:t>
            </a:r>
          </a:p>
          <a:p>
            <a:pPr marL="0" indent="0" algn="r" rtl="1">
              <a:buNone/>
            </a:pPr>
            <a:r>
              <a:rPr lang="fa-IR" sz="1300" dirty="0" smtClean="0"/>
              <a:t>5- </a:t>
            </a:r>
            <a:r>
              <a:rPr lang="en-US" sz="1300" dirty="0" smtClean="0"/>
              <a:t>ESWL</a:t>
            </a:r>
            <a:r>
              <a:rPr lang="fa-IR" sz="1300" dirty="0" smtClean="0"/>
              <a:t>                                                                                                                            21- واریکوسل</a:t>
            </a:r>
          </a:p>
          <a:p>
            <a:pPr marL="0" indent="0" algn="r" rtl="1">
              <a:buNone/>
            </a:pPr>
            <a:r>
              <a:rPr lang="fa-IR" sz="1300" dirty="0" smtClean="0"/>
              <a:t>6- تخلیه مثانه از راه پیشابراه                                                                                                      22- سنگ مثانه</a:t>
            </a:r>
          </a:p>
          <a:p>
            <a:pPr marL="0" indent="0" algn="r" rtl="1">
              <a:buNone/>
            </a:pPr>
            <a:r>
              <a:rPr lang="fa-IR" sz="1300" dirty="0" smtClean="0"/>
              <a:t>7- سیستوسکوپی با سیستویورتروسکوپی بدون جراحی                                                                     23 - هیدروسل</a:t>
            </a:r>
          </a:p>
          <a:p>
            <a:pPr marL="0" indent="0" algn="r" rtl="1">
              <a:buNone/>
            </a:pPr>
            <a:r>
              <a:rPr lang="fa-IR" sz="1300" dirty="0" smtClean="0"/>
              <a:t>8- سیستویورتروسکوپی با کاتتریزاسیون پیشابراه                                                                            24- ارکیوپکسی یک طرفه – دوطرفه</a:t>
            </a:r>
          </a:p>
          <a:p>
            <a:pPr marL="0" indent="0" algn="r" rtl="1">
              <a:buNone/>
            </a:pPr>
            <a:r>
              <a:rPr lang="fa-IR" sz="1300" dirty="0" smtClean="0"/>
              <a:t>9-مئاتومی، برش مه آ                                                                                                               25- اکتوپی بیضه</a:t>
            </a:r>
          </a:p>
          <a:p>
            <a:pPr marL="0" indent="0" algn="r" rtl="1">
              <a:buNone/>
            </a:pPr>
            <a:r>
              <a:rPr lang="fa-IR" sz="1300" dirty="0" smtClean="0"/>
              <a:t>10- اصلاح تنگی مجاری ادراری                                                                                                26- هایپو سپادیازیس</a:t>
            </a:r>
          </a:p>
          <a:p>
            <a:pPr marL="0" indent="0" algn="r" rtl="1">
              <a:buNone/>
            </a:pPr>
            <a:r>
              <a:rPr lang="fa-IR" sz="1300" dirty="0" smtClean="0"/>
              <a:t>11-درمان آندوسکوپیک ریفلاکس ادراری</a:t>
            </a:r>
          </a:p>
          <a:p>
            <a:pPr marL="0" indent="0" algn="r" rtl="1">
              <a:buNone/>
            </a:pPr>
            <a:r>
              <a:rPr lang="fa-IR" sz="1300" dirty="0" smtClean="0"/>
              <a:t>12- ختنه، فیموز، پارافیموز</a:t>
            </a:r>
          </a:p>
          <a:p>
            <a:pPr marL="0" indent="0" algn="r" rtl="1">
              <a:buNone/>
            </a:pPr>
            <a:r>
              <a:rPr lang="fa-IR" sz="1300" dirty="0" smtClean="0"/>
              <a:t>13-ارکیکتومی، ارکیوپکسی</a:t>
            </a:r>
          </a:p>
          <a:p>
            <a:pPr marL="0" indent="0" algn="r" rtl="1">
              <a:buNone/>
            </a:pPr>
            <a:r>
              <a:rPr lang="fa-IR" sz="1300" dirty="0" smtClean="0"/>
              <a:t>14- اکسیزیون هیدروسل</a:t>
            </a:r>
          </a:p>
          <a:p>
            <a:pPr marL="0" indent="0" algn="r" rtl="1">
              <a:buNone/>
            </a:pPr>
            <a:r>
              <a:rPr lang="fa-IR" sz="1300" dirty="0" smtClean="0"/>
              <a:t>15- بیوپسی پروستات</a:t>
            </a:r>
          </a:p>
          <a:p>
            <a:pPr marL="0" indent="0" algn="r" rtl="1">
              <a:buNone/>
            </a:pPr>
            <a:r>
              <a:rPr lang="fa-IR" sz="1300" dirty="0" smtClean="0"/>
              <a:t>16- وازواپیدیدیموستومی</a:t>
            </a:r>
            <a:endParaRPr lang="en-US" sz="1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3545073"/>
            <a:ext cx="4099034" cy="269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867" y="731510"/>
            <a:ext cx="1235462" cy="10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rtl="1">
              <a:buFont typeface="Wingdings" panose="05000000000000000000" pitchFamily="2" charset="2"/>
              <a:buChar char="q"/>
            </a:pPr>
            <a:r>
              <a:rPr lang="fa-IR" dirty="0" smtClean="0"/>
              <a:t>اعمال جراحی مجاز در سیستم شنوایی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24" y="2511972"/>
            <a:ext cx="8019393" cy="378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442" y="650074"/>
            <a:ext cx="1224311" cy="11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994" y="2556932"/>
            <a:ext cx="9601196" cy="3318936"/>
          </a:xfrm>
        </p:spPr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fa-IR" dirty="0"/>
              <a:t>1- درناژ آبسه و هماتوم (گوش خارجی/ مجرای گوش خارجی)</a:t>
            </a:r>
            <a:r>
              <a:rPr lang="en-US" dirty="0"/>
              <a:t>                                    </a:t>
            </a:r>
            <a:r>
              <a:rPr lang="fa-IR" dirty="0"/>
              <a:t>         5- گذاشتن و برداشتن لوله تهویه</a:t>
            </a:r>
            <a:r>
              <a:rPr lang="en-US" dirty="0"/>
              <a:t>                       </a:t>
            </a:r>
            <a:endParaRPr lang="fa-IR" dirty="0"/>
          </a:p>
          <a:p>
            <a:pPr marL="0" indent="0" algn="r" rtl="1">
              <a:buNone/>
            </a:pPr>
            <a:r>
              <a:rPr lang="fa-IR" dirty="0"/>
              <a:t>2- سوراخ کردن گوش</a:t>
            </a:r>
            <a:r>
              <a:rPr lang="en-US" dirty="0"/>
              <a:t>                            </a:t>
            </a:r>
            <a:r>
              <a:rPr lang="fa-IR" dirty="0"/>
              <a:t>                                                                    6- میرنگوتومی</a:t>
            </a:r>
          </a:p>
          <a:p>
            <a:pPr marL="0" indent="0" algn="r" rtl="1">
              <a:buNone/>
            </a:pPr>
            <a:r>
              <a:rPr lang="fa-IR" dirty="0"/>
              <a:t>3- نمونه برداری گوش خارجی و مجرای گوش خارجی                                                      7- تمپانوستومی</a:t>
            </a:r>
          </a:p>
          <a:p>
            <a:pPr marL="0" indent="0" algn="r" rtl="1">
              <a:buNone/>
            </a:pPr>
            <a:r>
              <a:rPr lang="fa-IR" dirty="0"/>
              <a:t>4- اکسیزیون، آمپوتاسیون کامل گوش خارجی                                                                   8- اکسپلور گوش میانی از طریق برش کانال از خلف گوش</a:t>
            </a:r>
          </a:p>
          <a:p>
            <a:pPr marL="0" indent="0" algn="r" rtl="1">
              <a:buNone/>
            </a:pPr>
            <a:r>
              <a:rPr lang="fa-IR" dirty="0"/>
              <a:t>5- اکسیزیون اگزوستوز ضایعه نسج نرم مجرای خارجی گوش                                              9- آنتروتومی از راه ماستوئید</a:t>
            </a:r>
          </a:p>
          <a:p>
            <a:pPr marL="0" indent="0" algn="r" rtl="1">
              <a:buNone/>
            </a:pPr>
            <a:r>
              <a:rPr lang="fa-IR" dirty="0"/>
              <a:t>6- درآوردن جسم خارجی از مجرای گوش خارجی                                                            10- اکسیزیون پولیپ گوش</a:t>
            </a:r>
          </a:p>
          <a:p>
            <a:pPr marL="0" indent="0" algn="r" rtl="1">
              <a:buNone/>
            </a:pPr>
            <a:r>
              <a:rPr lang="fa-IR" dirty="0"/>
              <a:t>7- کلوئید گوش                                                                                                         11- وصله پرده صماخ         </a:t>
            </a:r>
          </a:p>
          <a:p>
            <a:pPr marL="0" indent="0" algn="r" rtl="1">
              <a:buNone/>
            </a:pPr>
            <a:r>
              <a:rPr lang="fa-IR" b="1" dirty="0"/>
              <a:t>اعمال جراحی مجاز در گوش خارجی و میانی                                                                  </a:t>
            </a:r>
            <a:r>
              <a:rPr lang="fa-IR" dirty="0"/>
              <a:t>12- ترمیم پرده صماخ با گرافت نسجی</a:t>
            </a:r>
          </a:p>
          <a:p>
            <a:pPr marL="0" indent="0" algn="r" rtl="1">
              <a:buNone/>
            </a:pPr>
            <a:r>
              <a:rPr lang="fa-IR" dirty="0"/>
              <a:t>1- تمپاتوماستوئیدکتومی، استاپدکتومی                                                                            13- میرنگوپلاستی</a:t>
            </a:r>
          </a:p>
          <a:p>
            <a:pPr marL="0" indent="0" algn="r" rtl="1">
              <a:buNone/>
            </a:pPr>
            <a:r>
              <a:rPr lang="fa-IR" dirty="0"/>
              <a:t>2-اتوپلاستی                                                                                                            14- پیوند غضروف گوش به بینی یا گوش</a:t>
            </a:r>
          </a:p>
          <a:p>
            <a:pPr marL="0" indent="0" algn="r" rtl="1">
              <a:buNone/>
            </a:pPr>
            <a:r>
              <a:rPr lang="fa-IR" dirty="0"/>
              <a:t>3-بادکردن شیپور استاش با یا بدون کاتتر</a:t>
            </a:r>
          </a:p>
          <a:p>
            <a:pPr marL="0" indent="0" algn="r" rtl="1">
              <a:buNone/>
            </a:pPr>
            <a:r>
              <a:rPr lang="fa-IR" dirty="0"/>
              <a:t>4- روشهای بافل، کارگذاشتن موضعی در گوش میانی برای </a:t>
            </a:r>
            <a:r>
              <a:rPr lang="en-US" dirty="0"/>
              <a:t>Phase Control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03" y="672662"/>
            <a:ext cx="7451836" cy="159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51" y="672662"/>
            <a:ext cx="1324672" cy="12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18875</TotalTime>
  <Words>6544</Words>
  <Application>Microsoft Office PowerPoint</Application>
  <PresentationFormat>Widescreen</PresentationFormat>
  <Paragraphs>562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Garamond</vt:lpstr>
      <vt:lpstr>Times New Roman</vt:lpstr>
      <vt:lpstr>Wingdings</vt:lpstr>
      <vt:lpstr>Organic</vt:lpstr>
      <vt:lpstr>اعمال جراحی مجاز در مراکز جراحی محدود  گردآورنده: خانم اصغری کارشناس نظارت مراکز جراحی محدود و سرپایی</vt:lpstr>
      <vt:lpstr>اعمال جراحی مجاز</vt:lpstr>
      <vt:lpstr>شرایط عمومی پذیرش بیماران در مراکز جراحی محدود به منظور رعایت استانداردهای ایمنی بیمار و الزامات قانونی مرتبط پذیرش بیماران با شرایط عمومی ذیل در مراکز جراحی محدود غیر مجاز می باشد.</vt:lpstr>
      <vt:lpstr>PowerPoint Presentation</vt:lpstr>
      <vt:lpstr>اعمال جراحی مجاز در دستگاه عصبی</vt:lpstr>
      <vt:lpstr>اعمال جراحی مجاز در سیستم اعصاب محیطی</vt:lpstr>
      <vt:lpstr>اعمال جراحی مجاز دستگاه ادراری/ تناسلی</vt:lpstr>
      <vt:lpstr>اعمال جراحی مجاز در سیستم شنوایی</vt:lpstr>
      <vt:lpstr>PowerPoint Presentation</vt:lpstr>
      <vt:lpstr>اعمال جراحی مجاز در دستگاه گوارش</vt:lpstr>
      <vt:lpstr>PowerPoint Presentation</vt:lpstr>
      <vt:lpstr>PowerPoint Presentation</vt:lpstr>
      <vt:lpstr>اعمال جراحی مجاز در دستگاه تنفسی</vt:lpstr>
      <vt:lpstr>PowerPoint Presentation</vt:lpstr>
      <vt:lpstr>PowerPoint Presentation</vt:lpstr>
      <vt:lpstr>اعمال جراحی مجاز در دستگاه استخوانی عضلانی</vt:lpstr>
      <vt:lpstr>PowerPoint Presentation</vt:lpstr>
      <vt:lpstr>    شکستگی یا دررفتگی</vt:lpstr>
      <vt:lpstr>شانه</vt:lpstr>
      <vt:lpstr>بازو (اندام فوقانی) و آرنج</vt:lpstr>
      <vt:lpstr>ساعد ومچ</vt:lpstr>
      <vt:lpstr>ترمیم، اصلاح یا بازسازی</vt:lpstr>
      <vt:lpstr>شکستگی یا در رفتگی</vt:lpstr>
      <vt:lpstr>                دست  </vt:lpstr>
      <vt:lpstr>لگن و مفاصل ران</vt:lpstr>
      <vt:lpstr>         فمور و مفصل زانو      </vt:lpstr>
      <vt:lpstr>ساق پا (تیبیا- فیبولا) و مچ پا</vt:lpstr>
      <vt:lpstr>شکستگی یا در رفتگی</vt:lpstr>
      <vt:lpstr>              پا    </vt:lpstr>
      <vt:lpstr>PowerPoint Presentation</vt:lpstr>
      <vt:lpstr>PowerPoint Presentation</vt:lpstr>
      <vt:lpstr>شکستگی یا در رفتگی </vt:lpstr>
      <vt:lpstr>PowerPoint Presentation</vt:lpstr>
      <vt:lpstr>آمپوتاسیون</vt:lpstr>
      <vt:lpstr>گچ گیری و باند پیچی اندام فوقانی و تنه</vt:lpstr>
      <vt:lpstr>گچ اندام تحتانی</vt:lpstr>
      <vt:lpstr>اعمال جراحی مجاز چشم</vt:lpstr>
      <vt:lpstr>PowerPoint Presentation</vt:lpstr>
      <vt:lpstr>PowerPoint Presentation</vt:lpstr>
      <vt:lpstr>PowerPoint Presentation</vt:lpstr>
      <vt:lpstr>اعمال جراحی مجاز در دستگاه تناسلی مونث    </vt:lpstr>
      <vt:lpstr>اعمال جراحی مجاز مربوط به بافت پوست</vt:lpstr>
      <vt:lpstr>اعمال جراحی مجاز در دستگاه خون و لنف</vt:lpstr>
      <vt:lpstr>اعمال جراحی مجاز در دستگاه قلب و عروق</vt:lpstr>
      <vt:lpstr>اعمال جراحی مجاز در دستگاه غدد درون ریز</vt:lpstr>
      <vt:lpstr>اعمال جراحی مجاز در جراحی درون بین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اعمال جراحی مجاز در مراکز جراحی محدود</dc:title>
  <dc:creator>zeinab asghari</dc:creator>
  <cp:lastModifiedBy>faramarz bahadorkhan2</cp:lastModifiedBy>
  <cp:revision>104</cp:revision>
  <dcterms:created xsi:type="dcterms:W3CDTF">2024-09-30T09:21:28Z</dcterms:created>
  <dcterms:modified xsi:type="dcterms:W3CDTF">2024-11-03T11:20:37Z</dcterms:modified>
</cp:coreProperties>
</file>